
<file path=[Content_Types].xml><?xml version="1.0" encoding="utf-8"?>
<Types xmlns="http://schemas.openxmlformats.org/package/2006/content-types">
  <Default Extension="bin" ContentType="application/vnd.openxmlformats-officedocument.oleObject"/>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1"/>
  </p:notesMasterIdLst>
  <p:sldIdLst>
    <p:sldId id="340" r:id="rId2"/>
    <p:sldId id="257" r:id="rId3"/>
    <p:sldId id="385" r:id="rId4"/>
    <p:sldId id="268" r:id="rId5"/>
    <p:sldId id="258" r:id="rId6"/>
    <p:sldId id="259" r:id="rId7"/>
    <p:sldId id="266" r:id="rId8"/>
    <p:sldId id="269" r:id="rId9"/>
    <p:sldId id="463" r:id="rId10"/>
    <p:sldId id="462" r:id="rId11"/>
    <p:sldId id="445" r:id="rId12"/>
    <p:sldId id="449" r:id="rId13"/>
    <p:sldId id="527" r:id="rId14"/>
    <p:sldId id="505" r:id="rId15"/>
    <p:sldId id="465" r:id="rId16"/>
    <p:sldId id="466" r:id="rId17"/>
    <p:sldId id="506" r:id="rId18"/>
    <p:sldId id="467" r:id="rId19"/>
    <p:sldId id="528" r:id="rId20"/>
    <p:sldId id="529" r:id="rId21"/>
    <p:sldId id="273" r:id="rId22"/>
    <p:sldId id="276" r:id="rId23"/>
    <p:sldId id="278" r:id="rId24"/>
    <p:sldId id="279" r:id="rId25"/>
    <p:sldId id="280" r:id="rId26"/>
    <p:sldId id="281" r:id="rId27"/>
    <p:sldId id="282" r:id="rId28"/>
    <p:sldId id="283" r:id="rId29"/>
    <p:sldId id="284" r:id="rId30"/>
    <p:sldId id="285" r:id="rId31"/>
    <p:sldId id="286" r:id="rId32"/>
    <p:sldId id="288" r:id="rId33"/>
    <p:sldId id="289" r:id="rId34"/>
    <p:sldId id="290" r:id="rId35"/>
    <p:sldId id="292" r:id="rId36"/>
    <p:sldId id="293" r:id="rId37"/>
    <p:sldId id="540" r:id="rId38"/>
    <p:sldId id="515" r:id="rId39"/>
    <p:sldId id="516" r:id="rId40"/>
    <p:sldId id="518" r:id="rId41"/>
    <p:sldId id="519" r:id="rId42"/>
    <p:sldId id="520" r:id="rId43"/>
    <p:sldId id="534" r:id="rId44"/>
    <p:sldId id="533" r:id="rId45"/>
    <p:sldId id="532" r:id="rId46"/>
    <p:sldId id="535" r:id="rId47"/>
    <p:sldId id="536" r:id="rId48"/>
    <p:sldId id="538" r:id="rId49"/>
    <p:sldId id="537" r:id="rId50"/>
    <p:sldId id="539" r:id="rId51"/>
    <p:sldId id="521" r:id="rId52"/>
    <p:sldId id="522" r:id="rId53"/>
    <p:sldId id="295" r:id="rId54"/>
    <p:sldId id="296" r:id="rId55"/>
    <p:sldId id="297" r:id="rId56"/>
    <p:sldId id="302" r:id="rId57"/>
    <p:sldId id="303" r:id="rId58"/>
    <p:sldId id="304" r:id="rId59"/>
    <p:sldId id="305" r:id="rId60"/>
    <p:sldId id="307" r:id="rId61"/>
    <p:sldId id="308" r:id="rId62"/>
    <p:sldId id="310" r:id="rId63"/>
    <p:sldId id="311" r:id="rId64"/>
    <p:sldId id="523" r:id="rId65"/>
    <p:sldId id="524" r:id="rId66"/>
    <p:sldId id="525" r:id="rId67"/>
    <p:sldId id="526" r:id="rId68"/>
    <p:sldId id="531" r:id="rId69"/>
    <p:sldId id="530" r:id="rId70"/>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792"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68D686C-CD5B-4942-B326-FD58D7E35DE8}" type="datetimeFigureOut">
              <a:rPr lang="en-US" smtClean="0"/>
              <a:t>5/8/2023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BF77A84-8B6E-4F81-991A-86E2744C9E0B}" type="slidenum">
              <a:rPr lang="en-US" smtClean="0"/>
              <a:t>‹#›</a:t>
            </a:fld>
            <a:endParaRPr lang="en-US"/>
          </a:p>
        </p:txBody>
      </p:sp>
    </p:spTree>
    <p:extLst>
      <p:ext uri="{BB962C8B-B14F-4D97-AF65-F5344CB8AC3E}">
        <p14:creationId xmlns:p14="http://schemas.microsoft.com/office/powerpoint/2010/main" val="198803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FD6C622-2089-4E4B-91C8-BC5C09215FA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9163">
              <a:defRPr sz="2400">
                <a:solidFill>
                  <a:schemeClr val="tx1"/>
                </a:solidFill>
                <a:latin typeface="Times New Roman" panose="02020603050405020304" pitchFamily="18" charset="0"/>
              </a:defRPr>
            </a:lvl1pPr>
            <a:lvl2pPr marL="742950" indent="-285750" defTabSz="919163">
              <a:defRPr sz="2400">
                <a:solidFill>
                  <a:schemeClr val="tx1"/>
                </a:solidFill>
                <a:latin typeface="Times New Roman" panose="02020603050405020304" pitchFamily="18" charset="0"/>
              </a:defRPr>
            </a:lvl2pPr>
            <a:lvl3pPr marL="1143000" indent="-228600" defTabSz="919163">
              <a:defRPr sz="2400">
                <a:solidFill>
                  <a:schemeClr val="tx1"/>
                </a:solidFill>
                <a:latin typeface="Times New Roman" panose="02020603050405020304" pitchFamily="18" charset="0"/>
              </a:defRPr>
            </a:lvl3pPr>
            <a:lvl4pPr marL="1600200" indent="-228600" defTabSz="919163">
              <a:defRPr sz="2400">
                <a:solidFill>
                  <a:schemeClr val="tx1"/>
                </a:solidFill>
                <a:latin typeface="Times New Roman" panose="02020603050405020304" pitchFamily="18" charset="0"/>
              </a:defRPr>
            </a:lvl4pPr>
            <a:lvl5pPr marL="2057400" indent="-228600" defTabSz="919163">
              <a:defRPr sz="2400">
                <a:solidFill>
                  <a:schemeClr val="tx1"/>
                </a:solidFill>
                <a:latin typeface="Times New Roman" panose="02020603050405020304" pitchFamily="18" charset="0"/>
              </a:defRPr>
            </a:lvl5pPr>
            <a:lvl6pPr marL="2514600" indent="-228600" defTabSz="9191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91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91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9163" eaLnBrk="0" fontAlgn="base" hangingPunct="0">
              <a:spcBef>
                <a:spcPct val="0"/>
              </a:spcBef>
              <a:spcAft>
                <a:spcPct val="0"/>
              </a:spcAft>
              <a:defRPr sz="2400">
                <a:solidFill>
                  <a:schemeClr val="tx1"/>
                </a:solidFill>
                <a:latin typeface="Times New Roman" panose="02020603050405020304" pitchFamily="18" charset="0"/>
              </a:defRPr>
            </a:lvl9pPr>
          </a:lstStyle>
          <a:p>
            <a:fld id="{E3907297-EB94-4CE0-9A3E-AC86CE3D9AA5}" type="slidenum">
              <a:rPr lang="en-US" altLang="en-US" sz="1200" smtClean="0"/>
              <a:pPr/>
              <a:t>3</a:t>
            </a:fld>
            <a:endParaRPr lang="en-US" altLang="en-US" sz="1200"/>
          </a:p>
        </p:txBody>
      </p:sp>
      <p:sp>
        <p:nvSpPr>
          <p:cNvPr id="6147" name="Rectangle 2">
            <a:extLst>
              <a:ext uri="{FF2B5EF4-FFF2-40B4-BE49-F238E27FC236}">
                <a16:creationId xmlns:a16="http://schemas.microsoft.com/office/drawing/2014/main" id="{FADE8386-06E0-4BF1-94B3-05FFD907177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49B0529-E1DC-4282-8458-CD06EBDD19B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11751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597617E5-CF43-4380-A716-F3CABA6F178A}"/>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01D2995F-68B8-4921-A8DE-09D71EB1B2B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4340" name="Slide Number Placeholder 3">
            <a:extLst>
              <a:ext uri="{FF2B5EF4-FFF2-40B4-BE49-F238E27FC236}">
                <a16:creationId xmlns:a16="http://schemas.microsoft.com/office/drawing/2014/main" id="{D1BDD4B7-2C23-43BE-ABE8-B3887B416F7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9163">
              <a:defRPr sz="2400">
                <a:solidFill>
                  <a:schemeClr val="tx1"/>
                </a:solidFill>
                <a:latin typeface="Times New Roman" panose="02020603050405020304" pitchFamily="18" charset="0"/>
              </a:defRPr>
            </a:lvl1pPr>
            <a:lvl2pPr marL="742950" indent="-285750" defTabSz="919163">
              <a:defRPr sz="2400">
                <a:solidFill>
                  <a:schemeClr val="tx1"/>
                </a:solidFill>
                <a:latin typeface="Times New Roman" panose="02020603050405020304" pitchFamily="18" charset="0"/>
              </a:defRPr>
            </a:lvl2pPr>
            <a:lvl3pPr marL="1143000" indent="-228600" defTabSz="919163">
              <a:defRPr sz="2400">
                <a:solidFill>
                  <a:schemeClr val="tx1"/>
                </a:solidFill>
                <a:latin typeface="Times New Roman" panose="02020603050405020304" pitchFamily="18" charset="0"/>
              </a:defRPr>
            </a:lvl3pPr>
            <a:lvl4pPr marL="1600200" indent="-228600" defTabSz="919163">
              <a:defRPr sz="2400">
                <a:solidFill>
                  <a:schemeClr val="tx1"/>
                </a:solidFill>
                <a:latin typeface="Times New Roman" panose="02020603050405020304" pitchFamily="18" charset="0"/>
              </a:defRPr>
            </a:lvl4pPr>
            <a:lvl5pPr marL="2057400" indent="-228600" defTabSz="919163">
              <a:defRPr sz="2400">
                <a:solidFill>
                  <a:schemeClr val="tx1"/>
                </a:solidFill>
                <a:latin typeface="Times New Roman" panose="02020603050405020304" pitchFamily="18" charset="0"/>
              </a:defRPr>
            </a:lvl5pPr>
            <a:lvl6pPr marL="2514600" indent="-228600" defTabSz="9191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91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91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9163" eaLnBrk="0" fontAlgn="base" hangingPunct="0">
              <a:spcBef>
                <a:spcPct val="0"/>
              </a:spcBef>
              <a:spcAft>
                <a:spcPct val="0"/>
              </a:spcAft>
              <a:defRPr sz="2400">
                <a:solidFill>
                  <a:schemeClr val="tx1"/>
                </a:solidFill>
                <a:latin typeface="Times New Roman" panose="02020603050405020304" pitchFamily="18" charset="0"/>
              </a:defRPr>
            </a:lvl9pPr>
          </a:lstStyle>
          <a:p>
            <a:fld id="{67543D1B-447D-4FDF-8708-C03898E4499D}" type="slidenum">
              <a:rPr lang="en-US" altLang="en-US" sz="1200" smtClean="0"/>
              <a:pPr/>
              <a:t>9</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349EA455-08BF-4EB1-838A-84EBD43251B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9163">
              <a:defRPr sz="2400">
                <a:solidFill>
                  <a:schemeClr val="tx1"/>
                </a:solidFill>
                <a:latin typeface="Times New Roman" panose="02020603050405020304" pitchFamily="18" charset="0"/>
              </a:defRPr>
            </a:lvl1pPr>
            <a:lvl2pPr marL="742950" indent="-285750" defTabSz="919163">
              <a:defRPr sz="2400">
                <a:solidFill>
                  <a:schemeClr val="tx1"/>
                </a:solidFill>
                <a:latin typeface="Times New Roman" panose="02020603050405020304" pitchFamily="18" charset="0"/>
              </a:defRPr>
            </a:lvl2pPr>
            <a:lvl3pPr marL="1143000" indent="-228600" defTabSz="919163">
              <a:defRPr sz="2400">
                <a:solidFill>
                  <a:schemeClr val="tx1"/>
                </a:solidFill>
                <a:latin typeface="Times New Roman" panose="02020603050405020304" pitchFamily="18" charset="0"/>
              </a:defRPr>
            </a:lvl3pPr>
            <a:lvl4pPr marL="1600200" indent="-228600" defTabSz="919163">
              <a:defRPr sz="2400">
                <a:solidFill>
                  <a:schemeClr val="tx1"/>
                </a:solidFill>
                <a:latin typeface="Times New Roman" panose="02020603050405020304" pitchFamily="18" charset="0"/>
              </a:defRPr>
            </a:lvl4pPr>
            <a:lvl5pPr marL="2057400" indent="-228600" defTabSz="919163">
              <a:defRPr sz="2400">
                <a:solidFill>
                  <a:schemeClr val="tx1"/>
                </a:solidFill>
                <a:latin typeface="Times New Roman" panose="02020603050405020304" pitchFamily="18" charset="0"/>
              </a:defRPr>
            </a:lvl5pPr>
            <a:lvl6pPr marL="2514600" indent="-228600" defTabSz="9191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91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91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9163" eaLnBrk="0" fontAlgn="base" hangingPunct="0">
              <a:spcBef>
                <a:spcPct val="0"/>
              </a:spcBef>
              <a:spcAft>
                <a:spcPct val="0"/>
              </a:spcAft>
              <a:defRPr sz="2400">
                <a:solidFill>
                  <a:schemeClr val="tx1"/>
                </a:solidFill>
                <a:latin typeface="Times New Roman" panose="02020603050405020304" pitchFamily="18" charset="0"/>
              </a:defRPr>
            </a:lvl9pPr>
          </a:lstStyle>
          <a:p>
            <a:fld id="{51FB2C7D-0AC5-4E2E-B409-18D93F067F3F}" type="slidenum">
              <a:rPr lang="en-US" altLang="en-US" sz="1200" smtClean="0"/>
              <a:pPr/>
              <a:t>11</a:t>
            </a:fld>
            <a:endParaRPr lang="en-US" altLang="en-US" sz="1200"/>
          </a:p>
        </p:txBody>
      </p:sp>
      <p:sp>
        <p:nvSpPr>
          <p:cNvPr id="17411" name="Rectangle 2">
            <a:extLst>
              <a:ext uri="{FF2B5EF4-FFF2-40B4-BE49-F238E27FC236}">
                <a16:creationId xmlns:a16="http://schemas.microsoft.com/office/drawing/2014/main" id="{02B052ED-7DF9-4BE8-AAC8-5912D7EDC8E8}"/>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69192065-AC88-4B9E-93FC-1B63BCA7BA3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90B50DB4-6340-462C-9F76-D053531537A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19163">
              <a:defRPr sz="2400">
                <a:solidFill>
                  <a:schemeClr val="tx1"/>
                </a:solidFill>
                <a:latin typeface="Times New Roman" panose="02020603050405020304" pitchFamily="18" charset="0"/>
              </a:defRPr>
            </a:lvl1pPr>
            <a:lvl2pPr marL="742950" indent="-285750" defTabSz="919163">
              <a:defRPr sz="2400">
                <a:solidFill>
                  <a:schemeClr val="tx1"/>
                </a:solidFill>
                <a:latin typeface="Times New Roman" panose="02020603050405020304" pitchFamily="18" charset="0"/>
              </a:defRPr>
            </a:lvl2pPr>
            <a:lvl3pPr marL="1143000" indent="-228600" defTabSz="919163">
              <a:defRPr sz="2400">
                <a:solidFill>
                  <a:schemeClr val="tx1"/>
                </a:solidFill>
                <a:latin typeface="Times New Roman" panose="02020603050405020304" pitchFamily="18" charset="0"/>
              </a:defRPr>
            </a:lvl3pPr>
            <a:lvl4pPr marL="1600200" indent="-228600" defTabSz="919163">
              <a:defRPr sz="2400">
                <a:solidFill>
                  <a:schemeClr val="tx1"/>
                </a:solidFill>
                <a:latin typeface="Times New Roman" panose="02020603050405020304" pitchFamily="18" charset="0"/>
              </a:defRPr>
            </a:lvl4pPr>
            <a:lvl5pPr marL="2057400" indent="-228600" defTabSz="919163">
              <a:defRPr sz="2400">
                <a:solidFill>
                  <a:schemeClr val="tx1"/>
                </a:solidFill>
                <a:latin typeface="Times New Roman" panose="02020603050405020304" pitchFamily="18" charset="0"/>
              </a:defRPr>
            </a:lvl5pPr>
            <a:lvl6pPr marL="2514600" indent="-228600" defTabSz="9191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91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91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9163" eaLnBrk="0" fontAlgn="base" hangingPunct="0">
              <a:spcBef>
                <a:spcPct val="0"/>
              </a:spcBef>
              <a:spcAft>
                <a:spcPct val="0"/>
              </a:spcAft>
              <a:defRPr sz="2400">
                <a:solidFill>
                  <a:schemeClr val="tx1"/>
                </a:solidFill>
                <a:latin typeface="Times New Roman" panose="02020603050405020304" pitchFamily="18" charset="0"/>
              </a:defRPr>
            </a:lvl9pPr>
          </a:lstStyle>
          <a:p>
            <a:fld id="{8F4860AB-8411-466E-BC14-5AC2734FF852}" type="slidenum">
              <a:rPr lang="en-US" altLang="en-US" sz="1200" smtClean="0"/>
              <a:pPr/>
              <a:t>12</a:t>
            </a:fld>
            <a:endParaRPr lang="en-US" altLang="en-US" sz="1200"/>
          </a:p>
        </p:txBody>
      </p:sp>
      <p:sp>
        <p:nvSpPr>
          <p:cNvPr id="21507" name="Rectangle 2">
            <a:extLst>
              <a:ext uri="{FF2B5EF4-FFF2-40B4-BE49-F238E27FC236}">
                <a16:creationId xmlns:a16="http://schemas.microsoft.com/office/drawing/2014/main" id="{2F206880-40E3-4D94-ABA0-55DB74FA4F94}"/>
              </a:ext>
            </a:extLst>
          </p:cNvPr>
          <p:cNvSpPr>
            <a:spLocks noGrp="1" noRot="1" noChangeAspect="1" noChangeArrowheads="1" noTextEdit="1"/>
          </p:cNvSpPr>
          <p:nvPr>
            <p:ph type="sldImg"/>
          </p:nvPr>
        </p:nvSpPr>
        <p:spPr>
          <a:xfrm>
            <a:off x="395288" y="692150"/>
            <a:ext cx="6146800" cy="3457575"/>
          </a:xfrm>
          <a:solidFill>
            <a:srgbClr val="FFFFFF"/>
          </a:solidFill>
          <a:ln/>
        </p:spPr>
      </p:sp>
      <p:sp>
        <p:nvSpPr>
          <p:cNvPr id="21508" name="Rectangle 3">
            <a:extLst>
              <a:ext uri="{FF2B5EF4-FFF2-40B4-BE49-F238E27FC236}">
                <a16:creationId xmlns:a16="http://schemas.microsoft.com/office/drawing/2014/main" id="{BDBD778A-8CD9-4232-A0F1-97274A1E44D7}"/>
              </a:ext>
            </a:extLst>
          </p:cNvPr>
          <p:cNvSpPr>
            <a:spLocks noGrp="1" noChangeArrowheads="1"/>
          </p:cNvSpPr>
          <p:nvPr>
            <p:ph type="body" idx="1"/>
          </p:nvPr>
        </p:nvSpPr>
        <p:spPr>
          <a:xfrm>
            <a:off x="925513" y="4379913"/>
            <a:ext cx="5083175" cy="4148137"/>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864" tIns="45432" rIns="90864" bIns="45432"/>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7B16C25-7416-45B8-96AD-9D420755B053}" type="datetime1">
              <a:rPr lang="en-US" smtClean="0"/>
              <a:t>5/8/2023</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A14097E-F189-4A51-8CDB-2D92D643E99B}" type="datetime1">
              <a:rPr lang="en-US" smtClean="0"/>
              <a:t>5/8/2023</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endParaRPr spc="-5"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7E084FB3-CC2C-47C7-8A58-B2DD94604E51}" type="datetime1">
              <a:rPr lang="en-US" smtClean="0"/>
              <a:t>5/8/2023</a:t>
            </a:fld>
            <a:endParaRPr lang="en-US"/>
          </a:p>
        </p:txBody>
      </p:sp>
      <p:sp>
        <p:nvSpPr>
          <p:cNvPr id="7" name="Holder 7"/>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endParaRPr spc="-5"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5A93E4A7-E789-4634-B566-88A9C8DABF63}" type="datetime1">
              <a:rPr lang="en-US" smtClean="0"/>
              <a:t>5/8/2023</a:t>
            </a:fld>
            <a:endParaRPr lang="en-US"/>
          </a:p>
        </p:txBody>
      </p:sp>
      <p:sp>
        <p:nvSpPr>
          <p:cNvPr id="5" name="Holder 5"/>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endParaRPr spc="-5"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D72E3133-1D20-4BA3-88F5-3A9D07D2A0E9}" type="datetime1">
              <a:rPr lang="en-US" smtClean="0"/>
              <a:t>5/8/2023</a:t>
            </a:fld>
            <a:endParaRPr lang="en-US"/>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81681" y="145231"/>
            <a:ext cx="8628637" cy="1301115"/>
          </a:xfrm>
          <a:prstGeom prst="rect">
            <a:avLst/>
          </a:prstGeom>
        </p:spPr>
        <p:txBody>
          <a:bodyPr wrap="square" lIns="0" tIns="0" rIns="0" bIns="0">
            <a:spAutoFit/>
          </a:bodyPr>
          <a:lstStyle>
            <a:lvl1pPr>
              <a:defRPr sz="32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915669" y="1393058"/>
            <a:ext cx="10360661" cy="3787775"/>
          </a:xfrm>
          <a:prstGeom prst="rect">
            <a:avLst/>
          </a:prstGeom>
        </p:spPr>
        <p:txBody>
          <a:bodyPr wrap="square" lIns="0" tIns="0" rIns="0" bIns="0">
            <a:spAutoFit/>
          </a:bodyPr>
          <a:lstStyle>
            <a:lvl1pPr>
              <a:defRPr sz="24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4345689" y="6464987"/>
            <a:ext cx="3499484" cy="178434"/>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12700">
              <a:lnSpc>
                <a:spcPts val="1240"/>
              </a:lnSpc>
            </a:pPr>
            <a:endParaRPr spc="-5"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EC46434E-E337-4205-84D4-6435CA94C653}" type="datetime1">
              <a:rPr lang="en-US" smtClean="0"/>
              <a:t>5/8/2023</a:t>
            </a:fld>
            <a:endParaRPr lang="en-US"/>
          </a:p>
        </p:txBody>
      </p:sp>
      <p:sp>
        <p:nvSpPr>
          <p:cNvPr id="6" name="Holder 6"/>
          <p:cNvSpPr>
            <a:spLocks noGrp="1"/>
          </p:cNvSpPr>
          <p:nvPr>
            <p:ph type="sldNum" sz="quarter" idx="7"/>
          </p:nvPr>
        </p:nvSpPr>
        <p:spPr>
          <a:xfrm>
            <a:off x="11068567" y="6464987"/>
            <a:ext cx="231775" cy="178434"/>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1676400"/>
            <a:ext cx="8534400" cy="3090590"/>
          </a:xfrm>
          <a:prstGeom prst="rect">
            <a:avLst/>
          </a:prstGeom>
        </p:spPr>
        <p:txBody>
          <a:bodyPr vert="horz" wrap="square" lIns="0" tIns="12700" rIns="0" bIns="0" rtlCol="0">
            <a:spAutoFit/>
          </a:bodyPr>
          <a:lstStyle/>
          <a:p>
            <a:pPr marL="12700" algn="ctr">
              <a:lnSpc>
                <a:spcPct val="100000"/>
              </a:lnSpc>
            </a:pPr>
            <a:r>
              <a:rPr lang="en-GB" sz="6000" b="0" spc="-60" dirty="0">
                <a:latin typeface="Calibri Light"/>
                <a:cs typeface="Calibri Light"/>
              </a:rPr>
              <a:t>Data Science</a:t>
            </a:r>
            <a:br>
              <a:rPr lang="en-GB" sz="6000" b="0" spc="-60" dirty="0">
                <a:latin typeface="Calibri Light"/>
                <a:cs typeface="Calibri Light"/>
              </a:rPr>
            </a:br>
            <a:r>
              <a:rPr lang="en-GB" sz="6000" b="0" spc="-60" dirty="0">
                <a:latin typeface="Calibri Light"/>
                <a:cs typeface="Calibri Light"/>
              </a:rPr>
              <a:t>Unit-V</a:t>
            </a:r>
            <a:br>
              <a:rPr lang="en-GB" sz="6000" b="0" spc="-60" dirty="0">
                <a:latin typeface="Calibri Light"/>
                <a:cs typeface="Calibri Light"/>
              </a:rPr>
            </a:br>
            <a:br>
              <a:rPr lang="en-GB" sz="2000" dirty="0">
                <a:latin typeface="Times New Roman"/>
                <a:cs typeface="Times New Roman"/>
              </a:rPr>
            </a:br>
            <a:r>
              <a:rPr lang="en-GB" sz="2000" dirty="0">
                <a:latin typeface="Times New Roman"/>
                <a:cs typeface="Times New Roman"/>
              </a:rPr>
              <a:t> From: </a:t>
            </a:r>
            <a:r>
              <a:rPr lang="en-GB" sz="2000" spc="-60" dirty="0">
                <a:latin typeface="Times New Roman"/>
                <a:cs typeface="Times New Roman"/>
              </a:rPr>
              <a:t>Tom </a:t>
            </a:r>
            <a:r>
              <a:rPr lang="en-GB" sz="2000" spc="-5" dirty="0">
                <a:latin typeface="Times New Roman"/>
                <a:cs typeface="Times New Roman"/>
              </a:rPr>
              <a:t>M. </a:t>
            </a:r>
            <a:r>
              <a:rPr lang="en-GB" sz="2000" dirty="0">
                <a:latin typeface="Times New Roman"/>
                <a:cs typeface="Times New Roman"/>
              </a:rPr>
              <a:t>Mitchell, Machine Learning, India Edition 2013, </a:t>
            </a:r>
            <a:r>
              <a:rPr lang="en-GB" sz="2000" spc="-5" dirty="0">
                <a:latin typeface="Times New Roman"/>
                <a:cs typeface="Times New Roman"/>
              </a:rPr>
              <a:t>McGraw</a:t>
            </a:r>
            <a:r>
              <a:rPr lang="en-GB" sz="2000" spc="-90" dirty="0">
                <a:latin typeface="Times New Roman"/>
                <a:cs typeface="Times New Roman"/>
              </a:rPr>
              <a:t> </a:t>
            </a:r>
            <a:r>
              <a:rPr lang="en-GB" sz="2000" spc="-5" dirty="0">
                <a:latin typeface="Times New Roman"/>
                <a:cs typeface="Times New Roman"/>
              </a:rPr>
              <a:t>Hill  </a:t>
            </a:r>
            <a:r>
              <a:rPr lang="en-GB" sz="2000" dirty="0">
                <a:latin typeface="Times New Roman"/>
                <a:cs typeface="Times New Roman"/>
              </a:rPr>
              <a:t>Education.</a:t>
            </a:r>
            <a:br>
              <a:rPr lang="en-GB" sz="2000" dirty="0">
                <a:latin typeface="Times New Roman"/>
                <a:cs typeface="Times New Roman"/>
              </a:rPr>
            </a:br>
            <a:endParaRPr sz="2000" dirty="0">
              <a:latin typeface="Calibri Light"/>
              <a:cs typeface="Calibri Light"/>
            </a:endParaRPr>
          </a:p>
        </p:txBody>
      </p:sp>
      <p:sp>
        <p:nvSpPr>
          <p:cNvPr id="7" name="Slide Number Placeholder 6">
            <a:extLst>
              <a:ext uri="{FF2B5EF4-FFF2-40B4-BE49-F238E27FC236}">
                <a16:creationId xmlns:a16="http://schemas.microsoft.com/office/drawing/2014/main" id="{99D6D89C-20C0-4E0F-B3B8-635A3106EFF9}"/>
              </a:ext>
            </a:extLst>
          </p:cNvPr>
          <p:cNvSpPr>
            <a:spLocks noGrp="1"/>
          </p:cNvSpPr>
          <p:nvPr>
            <p:ph type="sldNum" sz="quarter" idx="7"/>
          </p:nvPr>
        </p:nvSpPr>
        <p:spPr/>
        <p:txBody>
          <a:bodyPr/>
          <a:lstStyle/>
          <a:p>
            <a:pPr marL="25400">
              <a:lnSpc>
                <a:spcPts val="1240"/>
              </a:lnSpc>
            </a:pPr>
            <a:fld id="{81D60167-4931-47E6-BA6A-407CBD079E47}" type="slidenum">
              <a:rPr lang="en-US" smtClean="0"/>
              <a:t>1</a:t>
            </a:fld>
            <a:endParaRPr lang="en-US" dirty="0"/>
          </a:p>
        </p:txBody>
      </p:sp>
      <p:sp>
        <p:nvSpPr>
          <p:cNvPr id="8" name="Rectangle 7">
            <a:extLst>
              <a:ext uri="{FF2B5EF4-FFF2-40B4-BE49-F238E27FC236}">
                <a16:creationId xmlns:a16="http://schemas.microsoft.com/office/drawing/2014/main" id="{AE03DE71-8993-4299-9CA5-C5E672687482}"/>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C90DE7F5-86C2-4312-8B21-76DDC8E87466}"/>
              </a:ext>
            </a:extLst>
          </p:cNvPr>
          <p:cNvCxnSpPr/>
          <p:nvPr/>
        </p:nvCxnSpPr>
        <p:spPr>
          <a:xfrm>
            <a:off x="152400" y="3429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 name="object 2">
            <a:extLst>
              <a:ext uri="{FF2B5EF4-FFF2-40B4-BE49-F238E27FC236}">
                <a16:creationId xmlns:a16="http://schemas.microsoft.com/office/drawing/2014/main" id="{218D2E63-C9C8-46ED-BA81-862348F7468D}"/>
              </a:ext>
            </a:extLst>
          </p:cNvPr>
          <p:cNvSpPr txBox="1">
            <a:spLocks/>
          </p:cNvSpPr>
          <p:nvPr/>
        </p:nvSpPr>
        <p:spPr>
          <a:xfrm>
            <a:off x="1707714" y="3937275"/>
            <a:ext cx="9476740" cy="1659429"/>
          </a:xfrm>
          <a:prstGeom prst="rect">
            <a:avLst/>
          </a:prstGeom>
        </p:spPr>
        <p:txBody>
          <a:bodyPr vert="horz" wrap="square" lIns="0" tIns="12700" rIns="0" bIns="0" rtlCol="0">
            <a:spAutoFit/>
          </a:bodyPr>
          <a:lstStyle>
            <a:lvl1pPr>
              <a:defRPr sz="3200" b="1" i="0">
                <a:solidFill>
                  <a:schemeClr val="tx1"/>
                </a:solidFill>
                <a:latin typeface="Times New Roman"/>
                <a:ea typeface="+mj-ea"/>
                <a:cs typeface="Times New Roman"/>
              </a:defRPr>
            </a:lvl1pPr>
          </a:lstStyle>
          <a:p>
            <a:pPr>
              <a:spcBef>
                <a:spcPts val="25"/>
              </a:spcBef>
            </a:pPr>
            <a:endParaRPr lang="en-US" sz="4700" kern="0" dirty="0">
              <a:latin typeface="Calibri Light"/>
              <a:cs typeface="Calibri Light"/>
            </a:endParaRPr>
          </a:p>
          <a:p>
            <a:pPr algn="ctr"/>
            <a:r>
              <a:rPr lang="en-US" sz="6000" b="0" kern="0" spc="-50" dirty="0">
                <a:latin typeface="Calibri Light"/>
                <a:cs typeface="Calibri Light"/>
              </a:rPr>
              <a:t>ARTIFICIAL </a:t>
            </a:r>
            <a:r>
              <a:rPr lang="en-US" sz="6000" b="0" kern="0" spc="-55" dirty="0">
                <a:latin typeface="Calibri Light"/>
                <a:cs typeface="Calibri Light"/>
              </a:rPr>
              <a:t>NEURAL</a:t>
            </a:r>
            <a:r>
              <a:rPr lang="en-US" sz="6000" b="0" kern="0" spc="-185" dirty="0">
                <a:latin typeface="Calibri Light"/>
                <a:cs typeface="Calibri Light"/>
              </a:rPr>
              <a:t> </a:t>
            </a:r>
            <a:r>
              <a:rPr lang="en-US" sz="6000" b="0" kern="0" spc="-75" dirty="0">
                <a:latin typeface="Calibri Light"/>
                <a:cs typeface="Calibri Light"/>
              </a:rPr>
              <a:t>NETWORKS</a:t>
            </a:r>
            <a:endParaRPr lang="en-US" sz="6000" kern="0" dirty="0">
              <a:latin typeface="Calibri Light"/>
              <a:cs typeface="Calibri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4C06D923-C10F-4C07-84AC-B4602EFAA1A6}"/>
              </a:ext>
            </a:extLst>
          </p:cNvPr>
          <p:cNvSpPr>
            <a:spLocks noGrp="1" noChangeArrowheads="1"/>
          </p:cNvSpPr>
          <p:nvPr>
            <p:ph type="sldNum" sz="quarter" idx="12"/>
          </p:nvPr>
        </p:nvSpPr>
        <p:spPr bwMode="auto">
          <a:xfrm>
            <a:off x="8305800" y="6400800"/>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ClrTx/>
              <a:buSzTx/>
              <a:buFontTx/>
              <a:buNone/>
              <a:defRPr/>
            </a:pPr>
            <a:fld id="{A019B8FC-7949-41CB-ABFF-58D253445342}" type="slidenum">
              <a:rPr lang="en-US" altLang="en-US" smtClean="0"/>
              <a:pPr>
                <a:spcBef>
                  <a:spcPct val="0"/>
                </a:spcBef>
                <a:buClrTx/>
                <a:buSzTx/>
                <a:buFontTx/>
                <a:buNone/>
                <a:defRPr/>
              </a:pPr>
              <a:t>10</a:t>
            </a:fld>
            <a:endParaRPr lang="en-US" altLang="en-US" sz="1400">
              <a:latin typeface="Times New Roman" panose="02020603050405020304" pitchFamily="18" charset="0"/>
            </a:endParaRPr>
          </a:p>
        </p:txBody>
      </p:sp>
      <p:sp>
        <p:nvSpPr>
          <p:cNvPr id="6" name="Title 1">
            <a:extLst>
              <a:ext uri="{FF2B5EF4-FFF2-40B4-BE49-F238E27FC236}">
                <a16:creationId xmlns:a16="http://schemas.microsoft.com/office/drawing/2014/main" id="{105D47FC-D7A7-4C47-9428-A8403CFF689E}"/>
              </a:ext>
            </a:extLst>
          </p:cNvPr>
          <p:cNvSpPr txBox="1">
            <a:spLocks/>
          </p:cNvSpPr>
          <p:nvPr/>
        </p:nvSpPr>
        <p:spPr bwMode="auto">
          <a:xfrm>
            <a:off x="304800" y="142876"/>
            <a:ext cx="8229600" cy="742950"/>
          </a:xfrm>
          <a:prstGeom prst="rect">
            <a:avLst/>
          </a:prstGeom>
          <a:noFill/>
          <a:ln>
            <a:noFill/>
          </a:ln>
          <a:effectLst/>
        </p:spPr>
        <p:txBody>
          <a:bodyPr anchor="ctr">
            <a:normAutofit fontScale="97500"/>
          </a:bodyPr>
          <a:lstStyle>
            <a:lvl1pPr algn="l" rtl="0" eaLnBrk="0" fontAlgn="base" hangingPunct="0">
              <a:spcBef>
                <a:spcPct val="0"/>
              </a:spcBef>
              <a:spcAft>
                <a:spcPct val="0"/>
              </a:spcAft>
              <a:defRPr sz="4000" u="sng" kern="1200">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anose="030F0902030302020204" pitchFamily="66" charset="0"/>
              </a:defRPr>
            </a:lvl2pPr>
            <a:lvl3pPr algn="l" rtl="0" eaLnBrk="0" fontAlgn="base" hangingPunct="0">
              <a:spcBef>
                <a:spcPct val="0"/>
              </a:spcBef>
              <a:spcAft>
                <a:spcPct val="0"/>
              </a:spcAft>
              <a:defRPr sz="4000" u="sng">
                <a:solidFill>
                  <a:schemeClr val="accent2"/>
                </a:solidFill>
                <a:latin typeface="Comic Sans MS" panose="030F0902030302020204" pitchFamily="66" charset="0"/>
              </a:defRPr>
            </a:lvl3pPr>
            <a:lvl4pPr algn="l" rtl="0" eaLnBrk="0" fontAlgn="base" hangingPunct="0">
              <a:spcBef>
                <a:spcPct val="0"/>
              </a:spcBef>
              <a:spcAft>
                <a:spcPct val="0"/>
              </a:spcAft>
              <a:defRPr sz="4000" u="sng">
                <a:solidFill>
                  <a:schemeClr val="accent2"/>
                </a:solidFill>
                <a:latin typeface="Comic Sans MS" panose="030F0902030302020204" pitchFamily="66" charset="0"/>
              </a:defRPr>
            </a:lvl4pPr>
            <a:lvl5pPr algn="l" rtl="0" eaLnBrk="0" fontAlgn="base" hangingPunct="0">
              <a:spcBef>
                <a:spcPct val="0"/>
              </a:spcBef>
              <a:spcAft>
                <a:spcPct val="0"/>
              </a:spcAft>
              <a:defRPr sz="4000" u="sng">
                <a:solidFill>
                  <a:schemeClr val="accent2"/>
                </a:solidFill>
                <a:latin typeface="Comic Sans MS" panose="030F0902030302020204" pitchFamily="66" charset="0"/>
              </a:defRPr>
            </a:lvl5pPr>
            <a:lvl6pPr marL="457200" algn="l" rtl="0" eaLnBrk="0" fontAlgn="base" hangingPunct="0">
              <a:spcBef>
                <a:spcPct val="0"/>
              </a:spcBef>
              <a:spcAft>
                <a:spcPct val="0"/>
              </a:spcAft>
              <a:defRPr sz="4000" u="sng">
                <a:solidFill>
                  <a:schemeClr val="accent2"/>
                </a:solidFill>
                <a:latin typeface="Comic Sans MS" panose="030F0902030302020204" pitchFamily="66" charset="0"/>
              </a:defRPr>
            </a:lvl6pPr>
            <a:lvl7pPr marL="914400" algn="l" rtl="0" eaLnBrk="0" fontAlgn="base" hangingPunct="0">
              <a:spcBef>
                <a:spcPct val="0"/>
              </a:spcBef>
              <a:spcAft>
                <a:spcPct val="0"/>
              </a:spcAft>
              <a:defRPr sz="4000" u="sng">
                <a:solidFill>
                  <a:schemeClr val="accent2"/>
                </a:solidFill>
                <a:latin typeface="Comic Sans MS" panose="030F0902030302020204" pitchFamily="66" charset="0"/>
              </a:defRPr>
            </a:lvl7pPr>
            <a:lvl8pPr marL="1371600" algn="l" rtl="0" eaLnBrk="0" fontAlgn="base" hangingPunct="0">
              <a:spcBef>
                <a:spcPct val="0"/>
              </a:spcBef>
              <a:spcAft>
                <a:spcPct val="0"/>
              </a:spcAft>
              <a:defRPr sz="4000" u="sng">
                <a:solidFill>
                  <a:schemeClr val="accent2"/>
                </a:solidFill>
                <a:latin typeface="Comic Sans MS" panose="030F0902030302020204" pitchFamily="66" charset="0"/>
              </a:defRPr>
            </a:lvl8pPr>
            <a:lvl9pPr marL="1828800" algn="l" rtl="0" eaLnBrk="0" fontAlgn="base" hangingPunct="0">
              <a:spcBef>
                <a:spcPct val="0"/>
              </a:spcBef>
              <a:spcAft>
                <a:spcPct val="0"/>
              </a:spcAft>
              <a:defRPr sz="4000" u="sng">
                <a:solidFill>
                  <a:schemeClr val="accent2"/>
                </a:solidFill>
                <a:latin typeface="Comic Sans MS" panose="030F0902030302020204" pitchFamily="66" charset="0"/>
              </a:defRPr>
            </a:lvl9pPr>
          </a:lstStyle>
          <a:p>
            <a:pPr>
              <a:defRPr/>
            </a:pPr>
            <a:r>
              <a:rPr lang="en-US" u="none" dirty="0">
                <a:solidFill>
                  <a:schemeClr val="tx1"/>
                </a:solidFill>
                <a:latin typeface="Times New Roman" panose="02020603050405020304" pitchFamily="18" charset="0"/>
                <a:cs typeface="Times New Roman" panose="02020603050405020304" pitchFamily="18" charset="0"/>
              </a:rPr>
              <a:t>Topological units of ANN:</a:t>
            </a:r>
          </a:p>
        </p:txBody>
      </p:sp>
      <p:sp>
        <p:nvSpPr>
          <p:cNvPr id="7" name="Content Placeholder 2">
            <a:extLst>
              <a:ext uri="{FF2B5EF4-FFF2-40B4-BE49-F238E27FC236}">
                <a16:creationId xmlns:a16="http://schemas.microsoft.com/office/drawing/2014/main" id="{7057E125-A9F0-4379-81AB-9509A1748CC5}"/>
              </a:ext>
            </a:extLst>
          </p:cNvPr>
          <p:cNvSpPr txBox="1">
            <a:spLocks/>
          </p:cNvSpPr>
          <p:nvPr/>
        </p:nvSpPr>
        <p:spPr>
          <a:xfrm>
            <a:off x="1981200" y="1472372"/>
            <a:ext cx="8229600" cy="47244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latin typeface="Times New Roman" panose="02020603050405020304" pitchFamily="18" charset="0"/>
                <a:cs typeface="Times New Roman" panose="02020603050405020304" pitchFamily="18" charset="0"/>
              </a:rPr>
              <a:t>Neural Network.</a:t>
            </a:r>
          </a:p>
          <a:p>
            <a:pPr lvl="1">
              <a:defRPr/>
            </a:pPr>
            <a:r>
              <a:rPr lang="en-US" dirty="0">
                <a:latin typeface="Times New Roman" panose="02020603050405020304" pitchFamily="18" charset="0"/>
                <a:cs typeface="Times New Roman" panose="02020603050405020304" pitchFamily="18" charset="0"/>
              </a:rPr>
              <a:t>Is a Mathematical model.</a:t>
            </a:r>
          </a:p>
          <a:p>
            <a:pPr lvl="1">
              <a:defRPr/>
            </a:pPr>
            <a:r>
              <a:rPr lang="en-US" dirty="0">
                <a:latin typeface="Times New Roman" panose="02020603050405020304" pitchFamily="18" charset="0"/>
                <a:cs typeface="Times New Roman" panose="02020603050405020304" pitchFamily="18" charset="0"/>
              </a:rPr>
              <a:t>Inspired by Human biological neurons and now leading in solving many real world problems </a:t>
            </a:r>
          </a:p>
          <a:p>
            <a:pPr>
              <a:defRPr/>
            </a:pPr>
            <a:r>
              <a:rPr lang="en-US" sz="2400" dirty="0">
                <a:latin typeface="Times New Roman" panose="02020603050405020304" pitchFamily="18" charset="0"/>
                <a:cs typeface="Times New Roman" panose="02020603050405020304" pitchFamily="18" charset="0"/>
              </a:rPr>
              <a:t> ANN topology Units include:</a:t>
            </a:r>
          </a:p>
          <a:p>
            <a:pPr lvl="1">
              <a:defRPr/>
            </a:pPr>
            <a:r>
              <a:rPr lang="en-US" dirty="0">
                <a:latin typeface="Times New Roman" panose="02020603050405020304" pitchFamily="18" charset="0"/>
                <a:cs typeface="Times New Roman" panose="02020603050405020304" pitchFamily="18" charset="0"/>
              </a:rPr>
              <a:t>Neurons.</a:t>
            </a:r>
          </a:p>
          <a:p>
            <a:pPr lvl="1">
              <a:defRPr/>
            </a:pPr>
            <a:r>
              <a:rPr lang="en-US" dirty="0">
                <a:latin typeface="Times New Roman" panose="02020603050405020304" pitchFamily="18" charset="0"/>
                <a:cs typeface="Times New Roman" panose="02020603050405020304" pitchFamily="18" charset="0"/>
              </a:rPr>
              <a:t>Layers.</a:t>
            </a:r>
          </a:p>
          <a:p>
            <a:pPr lvl="1">
              <a:defRPr/>
            </a:pPr>
            <a:r>
              <a:rPr lang="en-US" dirty="0">
                <a:latin typeface="Times New Roman" panose="02020603050405020304" pitchFamily="18" charset="0"/>
                <a:cs typeface="Times New Roman" panose="02020603050405020304" pitchFamily="18" charset="0"/>
              </a:rPr>
              <a:t>Connecting Links.</a:t>
            </a:r>
          </a:p>
          <a:p>
            <a:pPr lvl="1">
              <a:defRPr/>
            </a:pPr>
            <a:r>
              <a:rPr lang="en-US" dirty="0">
                <a:latin typeface="Times New Roman" panose="02020603050405020304" pitchFamily="18" charset="0"/>
                <a:cs typeface="Times New Roman" panose="02020603050405020304" pitchFamily="18" charset="0"/>
              </a:rPr>
              <a:t>Initial weights(on links)</a:t>
            </a:r>
          </a:p>
          <a:p>
            <a:pPr marL="457200" lvl="1" indent="0">
              <a:buNone/>
              <a:defRPr/>
            </a:pPr>
            <a:r>
              <a:rPr lang="en-US" dirty="0">
                <a:latin typeface="Times New Roman" panose="02020603050405020304" pitchFamily="18" charset="0"/>
                <a:cs typeface="Times New Roman" panose="02020603050405020304" pitchFamily="18" charset="0"/>
              </a:rPr>
              <a:t>      and bias and activation function</a:t>
            </a:r>
          </a:p>
          <a:p>
            <a:pPr lvl="1">
              <a:defRPr/>
            </a:pPr>
            <a:r>
              <a:rPr lang="en-US" dirty="0">
                <a:latin typeface="Times New Roman" panose="02020603050405020304" pitchFamily="18" charset="0"/>
                <a:cs typeface="Times New Roman" panose="02020603050405020304" pitchFamily="18" charset="0"/>
              </a:rPr>
              <a:t>Inputs/outputs</a:t>
            </a:r>
          </a:p>
          <a:p>
            <a:pPr>
              <a:defRPr/>
            </a:pPr>
            <a:endParaRPr lang="en-US" dirty="0"/>
          </a:p>
        </p:txBody>
      </p:sp>
      <p:pic>
        <p:nvPicPr>
          <p:cNvPr id="15365" name="Picture 7">
            <a:extLst>
              <a:ext uri="{FF2B5EF4-FFF2-40B4-BE49-F238E27FC236}">
                <a16:creationId xmlns:a16="http://schemas.microsoft.com/office/drawing/2014/main" id="{AD3AFB6C-1082-4107-B419-ABE3BEA78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1575" y="3790950"/>
            <a:ext cx="40132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CC99FA97-0CFE-43AE-A9A2-04E93D806D9D}"/>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158D266-9910-4477-9780-D23A8B995D2F}"/>
              </a:ext>
            </a:extLst>
          </p:cNvPr>
          <p:cNvCxnSpPr/>
          <p:nvPr/>
        </p:nvCxnSpPr>
        <p:spPr>
          <a:xfrm>
            <a:off x="152400" y="914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a:extLst>
              <a:ext uri="{FF2B5EF4-FFF2-40B4-BE49-F238E27FC236}">
                <a16:creationId xmlns:a16="http://schemas.microsoft.com/office/drawing/2014/main" id="{8DD34CE7-7E36-4A6B-9911-2082A1F133BF}"/>
              </a:ext>
            </a:extLst>
          </p:cNvPr>
          <p:cNvSpPr>
            <a:spLocks noGrp="1"/>
          </p:cNvSpPr>
          <p:nvPr>
            <p:ph type="sldNum" sz="quarter" idx="12"/>
          </p:nvPr>
        </p:nvSpPr>
        <p:spPr bwMode="auto">
          <a:xfrm>
            <a:off x="8305800" y="64008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ClrTx/>
              <a:buSzTx/>
              <a:buFontTx/>
              <a:buNone/>
              <a:defRPr/>
            </a:pPr>
            <a:fld id="{E8B7B6CE-9A7A-40EF-8812-02AE6B2CBDF0}" type="slidenum">
              <a:rPr lang="en-US" altLang="en-US" smtClean="0"/>
              <a:pPr>
                <a:spcBef>
                  <a:spcPct val="0"/>
                </a:spcBef>
                <a:buClrTx/>
                <a:buSzTx/>
                <a:buFontTx/>
                <a:buNone/>
                <a:defRPr/>
              </a:pPr>
              <a:t>11</a:t>
            </a:fld>
            <a:endParaRPr lang="en-US" altLang="en-US" sz="1400">
              <a:latin typeface="Times New Roman" panose="02020603050405020304" pitchFamily="18" charset="0"/>
            </a:endParaRPr>
          </a:p>
        </p:txBody>
      </p:sp>
      <p:sp>
        <p:nvSpPr>
          <p:cNvPr id="16387" name="Rectangle 2">
            <a:extLst>
              <a:ext uri="{FF2B5EF4-FFF2-40B4-BE49-F238E27FC236}">
                <a16:creationId xmlns:a16="http://schemas.microsoft.com/office/drawing/2014/main" id="{A7C17C34-DBA8-40BB-A497-5D369095F41A}"/>
              </a:ext>
            </a:extLst>
          </p:cNvPr>
          <p:cNvSpPr>
            <a:spLocks noGrp="1" noChangeArrowheads="1"/>
          </p:cNvSpPr>
          <p:nvPr>
            <p:ph type="title"/>
          </p:nvPr>
        </p:nvSpPr>
        <p:spPr>
          <a:xfrm>
            <a:off x="304800" y="259580"/>
            <a:ext cx="8628637" cy="492443"/>
          </a:xfrm>
        </p:spPr>
        <p:txBody>
          <a:bodyPr/>
          <a:lstStyle/>
          <a:p>
            <a:r>
              <a:rPr lang="en-US" altLang="en-US" dirty="0"/>
              <a:t>Properties of ANNs</a:t>
            </a:r>
          </a:p>
        </p:txBody>
      </p:sp>
      <p:sp>
        <p:nvSpPr>
          <p:cNvPr id="16388" name="Rectangle 3">
            <a:extLst>
              <a:ext uri="{FF2B5EF4-FFF2-40B4-BE49-F238E27FC236}">
                <a16:creationId xmlns:a16="http://schemas.microsoft.com/office/drawing/2014/main" id="{B466286D-A62D-41CC-B0D2-7E588FBD8BF6}"/>
              </a:ext>
            </a:extLst>
          </p:cNvPr>
          <p:cNvSpPr>
            <a:spLocks noGrp="1" noChangeArrowheads="1"/>
          </p:cNvSpPr>
          <p:nvPr>
            <p:ph type="body" idx="1"/>
          </p:nvPr>
        </p:nvSpPr>
        <p:spPr>
          <a:xfrm>
            <a:off x="1981200" y="1521057"/>
            <a:ext cx="8991600" cy="4653582"/>
          </a:xfrm>
        </p:spPr>
        <p:txBody>
          <a:bodyPr/>
          <a:lstStyle/>
          <a:p>
            <a:pPr marL="342900" indent="-342900" algn="just">
              <a:lnSpc>
                <a:spcPct val="90000"/>
              </a:lnSpc>
              <a:buFont typeface="Arial" panose="020B0604020202020204" pitchFamily="34" charset="0"/>
              <a:buChar char="•"/>
            </a:pPr>
            <a:r>
              <a:rPr lang="en-US" altLang="en-US" dirty="0"/>
              <a:t>Supports many neuron- which act like threshold switching units.</a:t>
            </a:r>
          </a:p>
          <a:p>
            <a:pPr marL="342900" indent="-342900" algn="just">
              <a:lnSpc>
                <a:spcPct val="90000"/>
              </a:lnSpc>
              <a:buFont typeface="Arial" panose="020B0604020202020204" pitchFamily="34" charset="0"/>
              <a:buChar char="•"/>
            </a:pPr>
            <a:endParaRPr lang="en-US" altLang="en-US" dirty="0"/>
          </a:p>
          <a:p>
            <a:pPr marL="342900" indent="-342900" algn="just">
              <a:lnSpc>
                <a:spcPct val="90000"/>
              </a:lnSpc>
              <a:buFont typeface="Arial" panose="020B0604020202020204" pitchFamily="34" charset="0"/>
              <a:buChar char="•"/>
            </a:pPr>
            <a:r>
              <a:rPr lang="en-US" altLang="en-US" dirty="0"/>
              <a:t>Has many weighted interconnections among units, to improve the NN learning process.</a:t>
            </a:r>
          </a:p>
          <a:p>
            <a:pPr marL="342900" indent="-342900" algn="just">
              <a:lnSpc>
                <a:spcPct val="90000"/>
              </a:lnSpc>
              <a:buFont typeface="Arial" panose="020B0604020202020204" pitchFamily="34" charset="0"/>
              <a:buChar char="•"/>
            </a:pPr>
            <a:endParaRPr lang="en-US" altLang="en-US" dirty="0"/>
          </a:p>
          <a:p>
            <a:pPr marL="342900" indent="-342900" algn="just">
              <a:lnSpc>
                <a:spcPct val="90000"/>
              </a:lnSpc>
              <a:buFont typeface="Arial" panose="020B0604020202020204" pitchFamily="34" charset="0"/>
              <a:buChar char="•"/>
            </a:pPr>
            <a:r>
              <a:rPr lang="en-US" altLang="en-US" dirty="0"/>
              <a:t>Emphasis on tuning network weights automatically, to reduce the learning error.</a:t>
            </a:r>
          </a:p>
          <a:p>
            <a:pPr marL="342900" indent="-342900" algn="just">
              <a:lnSpc>
                <a:spcPct val="90000"/>
              </a:lnSpc>
              <a:buFont typeface="Arial" panose="020B0604020202020204" pitchFamily="34" charset="0"/>
              <a:buChar char="•"/>
            </a:pPr>
            <a:endParaRPr lang="en-US" altLang="en-US" dirty="0"/>
          </a:p>
          <a:p>
            <a:pPr marL="342900" indent="-342900" algn="just">
              <a:lnSpc>
                <a:spcPct val="90000"/>
              </a:lnSpc>
              <a:buFont typeface="Arial" panose="020B0604020202020204" pitchFamily="34" charset="0"/>
              <a:buChar char="•"/>
            </a:pPr>
            <a:r>
              <a:rPr lang="en-IN" altLang="en-US" dirty="0"/>
              <a:t>supports robustness, non-linearity, high parallelism, fault and failure tolerance, ability to handle imprecise and fuzzy information, and generalizing ability. </a:t>
            </a:r>
          </a:p>
          <a:p>
            <a:pPr marL="342900" indent="-342900" algn="just">
              <a:lnSpc>
                <a:spcPct val="90000"/>
              </a:lnSpc>
              <a:buFont typeface="Arial" panose="020B0604020202020204" pitchFamily="34" charset="0"/>
              <a:buChar char="•"/>
            </a:pPr>
            <a:endParaRPr lang="en-US" altLang="en-US" dirty="0"/>
          </a:p>
          <a:p>
            <a:pPr marL="342900" indent="-342900" algn="just">
              <a:lnSpc>
                <a:spcPct val="90000"/>
              </a:lnSpc>
              <a:buFont typeface="Arial" panose="020B0604020202020204" pitchFamily="34" charset="0"/>
              <a:buChar char="•"/>
            </a:pPr>
            <a:r>
              <a:rPr lang="en-US" altLang="en-US" dirty="0"/>
              <a:t>Input is a high-dimensional discrete or real-valued (</a:t>
            </a:r>
            <a:r>
              <a:rPr lang="en-US" altLang="en-US" dirty="0" err="1"/>
              <a:t>e.g</a:t>
            </a:r>
            <a:r>
              <a:rPr lang="en-US" altLang="en-US" dirty="0"/>
              <a:t>, sensor input)</a:t>
            </a:r>
          </a:p>
          <a:p>
            <a:pPr algn="just">
              <a:lnSpc>
                <a:spcPct val="90000"/>
              </a:lnSpc>
            </a:pPr>
            <a:endParaRPr lang="en-US" altLang="en-US" dirty="0"/>
          </a:p>
        </p:txBody>
      </p:sp>
      <p:sp>
        <p:nvSpPr>
          <p:cNvPr id="5" name="Rectangle 4">
            <a:extLst>
              <a:ext uri="{FF2B5EF4-FFF2-40B4-BE49-F238E27FC236}">
                <a16:creationId xmlns:a16="http://schemas.microsoft.com/office/drawing/2014/main" id="{92018026-1B9E-4AC6-B9BD-88894A6FD93E}"/>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FC21093F-8F1A-4DF5-9165-6BA537461767}"/>
              </a:ext>
            </a:extLst>
          </p:cNvPr>
          <p:cNvCxnSpPr/>
          <p:nvPr/>
        </p:nvCxnSpPr>
        <p:spPr>
          <a:xfrm>
            <a:off x="152400" y="914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4">
            <a:extLst>
              <a:ext uri="{FF2B5EF4-FFF2-40B4-BE49-F238E27FC236}">
                <a16:creationId xmlns:a16="http://schemas.microsoft.com/office/drawing/2014/main" id="{0E23C08C-4440-4E31-80C0-4F74153CCD9F}"/>
              </a:ext>
            </a:extLst>
          </p:cNvPr>
          <p:cNvSpPr>
            <a:spLocks noGrp="1"/>
          </p:cNvSpPr>
          <p:nvPr>
            <p:ph type="sldNum" sz="quarter" idx="12"/>
          </p:nvPr>
        </p:nvSpPr>
        <p:spPr bwMode="auto">
          <a:xfrm>
            <a:off x="8305800" y="64008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ClrTx/>
              <a:buSzTx/>
              <a:buFontTx/>
              <a:buNone/>
              <a:defRPr/>
            </a:pPr>
            <a:fld id="{A019B8FC-7949-41CB-ABFF-58D253445342}" type="slidenum">
              <a:rPr lang="en-US" altLang="en-US" smtClean="0"/>
              <a:pPr>
                <a:spcBef>
                  <a:spcPct val="0"/>
                </a:spcBef>
                <a:buClrTx/>
                <a:buSzTx/>
                <a:buFontTx/>
                <a:buNone/>
                <a:defRPr/>
              </a:pPr>
              <a:t>12</a:t>
            </a:fld>
            <a:endParaRPr lang="en-US" altLang="en-US" sz="1400">
              <a:latin typeface="Times New Roman" panose="02020603050405020304" pitchFamily="18" charset="0"/>
            </a:endParaRPr>
          </a:p>
        </p:txBody>
      </p:sp>
      <p:sp>
        <p:nvSpPr>
          <p:cNvPr id="20483" name="Rectangle 2">
            <a:extLst>
              <a:ext uri="{FF2B5EF4-FFF2-40B4-BE49-F238E27FC236}">
                <a16:creationId xmlns:a16="http://schemas.microsoft.com/office/drawing/2014/main" id="{097A889F-90DB-4803-90C4-405591A2C6F2}"/>
              </a:ext>
            </a:extLst>
          </p:cNvPr>
          <p:cNvSpPr>
            <a:spLocks noGrp="1" noChangeArrowheads="1"/>
          </p:cNvSpPr>
          <p:nvPr>
            <p:ph type="title"/>
          </p:nvPr>
        </p:nvSpPr>
        <p:spPr>
          <a:xfrm>
            <a:off x="396240" y="352791"/>
            <a:ext cx="7772400" cy="492443"/>
          </a:xfrm>
        </p:spPr>
        <p:txBody>
          <a:bodyPr/>
          <a:lstStyle/>
          <a:p>
            <a:r>
              <a:rPr lang="en-US" altLang="en-US" dirty="0"/>
              <a:t>ANN Architecture:</a:t>
            </a:r>
          </a:p>
        </p:txBody>
      </p:sp>
      <p:grpSp>
        <p:nvGrpSpPr>
          <p:cNvPr id="20484" name="Group 4">
            <a:extLst>
              <a:ext uri="{FF2B5EF4-FFF2-40B4-BE49-F238E27FC236}">
                <a16:creationId xmlns:a16="http://schemas.microsoft.com/office/drawing/2014/main" id="{EEC0304C-0003-4E8F-A083-5207DD50713B}"/>
              </a:ext>
            </a:extLst>
          </p:cNvPr>
          <p:cNvGrpSpPr>
            <a:grpSpLocks/>
          </p:cNvGrpSpPr>
          <p:nvPr/>
        </p:nvGrpSpPr>
        <p:grpSpPr bwMode="auto">
          <a:xfrm>
            <a:off x="1524000" y="1219201"/>
            <a:ext cx="8993188" cy="4587875"/>
            <a:chOff x="96" y="768"/>
            <a:chExt cx="5665" cy="2890"/>
          </a:xfrm>
        </p:grpSpPr>
        <p:sp>
          <p:nvSpPr>
            <p:cNvPr id="20485" name="Oval 5">
              <a:extLst>
                <a:ext uri="{FF2B5EF4-FFF2-40B4-BE49-F238E27FC236}">
                  <a16:creationId xmlns:a16="http://schemas.microsoft.com/office/drawing/2014/main" id="{CEAF63B3-77DF-43A1-9A7F-0C13117F002B}"/>
                </a:ext>
              </a:extLst>
            </p:cNvPr>
            <p:cNvSpPr>
              <a:spLocks noChangeArrowheads="1"/>
            </p:cNvSpPr>
            <p:nvPr/>
          </p:nvSpPr>
          <p:spPr bwMode="auto">
            <a:xfrm>
              <a:off x="2880" y="1920"/>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20486" name="Rectangle 6">
              <a:extLst>
                <a:ext uri="{FF2B5EF4-FFF2-40B4-BE49-F238E27FC236}">
                  <a16:creationId xmlns:a16="http://schemas.microsoft.com/office/drawing/2014/main" id="{7AE77A03-6EEB-4F3D-B2E5-6D4D7B5038B1}"/>
                </a:ext>
              </a:extLst>
            </p:cNvPr>
            <p:cNvSpPr>
              <a:spLocks noChangeArrowheads="1"/>
            </p:cNvSpPr>
            <p:nvPr/>
          </p:nvSpPr>
          <p:spPr bwMode="auto">
            <a:xfrm>
              <a:off x="4272" y="1920"/>
              <a:ext cx="576" cy="57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20487" name="Oval 7">
              <a:extLst>
                <a:ext uri="{FF2B5EF4-FFF2-40B4-BE49-F238E27FC236}">
                  <a16:creationId xmlns:a16="http://schemas.microsoft.com/office/drawing/2014/main" id="{B5112A64-3A27-45B4-808B-1305BE13F979}"/>
                </a:ext>
              </a:extLst>
            </p:cNvPr>
            <p:cNvSpPr>
              <a:spLocks noChangeArrowheads="1"/>
            </p:cNvSpPr>
            <p:nvPr/>
          </p:nvSpPr>
          <p:spPr bwMode="auto">
            <a:xfrm>
              <a:off x="1008" y="1296"/>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20488" name="Oval 8">
              <a:extLst>
                <a:ext uri="{FF2B5EF4-FFF2-40B4-BE49-F238E27FC236}">
                  <a16:creationId xmlns:a16="http://schemas.microsoft.com/office/drawing/2014/main" id="{A9120C84-7577-4C83-890C-15F47F8CD63A}"/>
                </a:ext>
              </a:extLst>
            </p:cNvPr>
            <p:cNvSpPr>
              <a:spLocks noChangeArrowheads="1"/>
            </p:cNvSpPr>
            <p:nvPr/>
          </p:nvSpPr>
          <p:spPr bwMode="auto">
            <a:xfrm>
              <a:off x="1008" y="3216"/>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20489" name="Oval 9">
              <a:extLst>
                <a:ext uri="{FF2B5EF4-FFF2-40B4-BE49-F238E27FC236}">
                  <a16:creationId xmlns:a16="http://schemas.microsoft.com/office/drawing/2014/main" id="{86E60154-30F0-4475-B635-A1A391C2EA6D}"/>
                </a:ext>
              </a:extLst>
            </p:cNvPr>
            <p:cNvSpPr>
              <a:spLocks noChangeArrowheads="1"/>
            </p:cNvSpPr>
            <p:nvPr/>
          </p:nvSpPr>
          <p:spPr bwMode="auto">
            <a:xfrm>
              <a:off x="1008" y="216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20490" name="AutoShape 10">
              <a:extLst>
                <a:ext uri="{FF2B5EF4-FFF2-40B4-BE49-F238E27FC236}">
                  <a16:creationId xmlns:a16="http://schemas.microsoft.com/office/drawing/2014/main" id="{556E7410-F347-4BD2-8C2F-F8A2FA25C2FB}"/>
                </a:ext>
              </a:extLst>
            </p:cNvPr>
            <p:cNvSpPr>
              <a:spLocks/>
            </p:cNvSpPr>
            <p:nvPr/>
          </p:nvSpPr>
          <p:spPr bwMode="auto">
            <a:xfrm>
              <a:off x="576" y="1152"/>
              <a:ext cx="192" cy="2304"/>
            </a:xfrm>
            <a:prstGeom prst="leftBrace">
              <a:avLst>
                <a:gd name="adj1" fmla="val 10000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20491" name="Text Box 11">
              <a:extLst>
                <a:ext uri="{FF2B5EF4-FFF2-40B4-BE49-F238E27FC236}">
                  <a16:creationId xmlns:a16="http://schemas.microsoft.com/office/drawing/2014/main" id="{89CFA0E4-3362-4D91-A6CE-372AFCE85F35}"/>
                </a:ext>
              </a:extLst>
            </p:cNvPr>
            <p:cNvSpPr txBox="1">
              <a:spLocks noChangeArrowheads="1"/>
            </p:cNvSpPr>
            <p:nvPr/>
          </p:nvSpPr>
          <p:spPr bwMode="auto">
            <a:xfrm>
              <a:off x="96" y="2064"/>
              <a:ext cx="579"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0000FF"/>
                  </a:solidFill>
                  <a:latin typeface="Arial" panose="020B0604020202020204" pitchFamily="34" charset="0"/>
                </a:rPr>
                <a:t> </a:t>
              </a:r>
            </a:p>
            <a:p>
              <a:pPr>
                <a:spcBef>
                  <a:spcPct val="0"/>
                </a:spcBef>
                <a:buClrTx/>
                <a:buSzTx/>
                <a:buFontTx/>
                <a:buNone/>
              </a:pPr>
              <a:r>
                <a:rPr lang="en-US" altLang="en-US" sz="2000">
                  <a:solidFill>
                    <a:srgbClr val="0000FF"/>
                  </a:solidFill>
                  <a:latin typeface="Arial" panose="020B0604020202020204" pitchFamily="34" charset="0"/>
                </a:rPr>
                <a:t>Input</a:t>
              </a:r>
            </a:p>
            <a:p>
              <a:pPr>
                <a:spcBef>
                  <a:spcPct val="0"/>
                </a:spcBef>
                <a:buClrTx/>
                <a:buSzTx/>
                <a:buFontTx/>
                <a:buNone/>
              </a:pPr>
              <a:r>
                <a:rPr lang="en-US" altLang="en-US" sz="2000">
                  <a:solidFill>
                    <a:srgbClr val="0000FF"/>
                  </a:solidFill>
                  <a:latin typeface="Arial" panose="020B0604020202020204" pitchFamily="34" charset="0"/>
                </a:rPr>
                <a:t>values</a:t>
              </a:r>
            </a:p>
            <a:p>
              <a:pPr>
                <a:spcBef>
                  <a:spcPct val="0"/>
                </a:spcBef>
                <a:buClrTx/>
                <a:buSzTx/>
                <a:buFontTx/>
                <a:buNone/>
              </a:pPr>
              <a:endParaRPr lang="en-US" altLang="en-US" sz="2000">
                <a:latin typeface="Arial" panose="020B0604020202020204" pitchFamily="34" charset="0"/>
              </a:endParaRPr>
            </a:p>
          </p:txBody>
        </p:sp>
        <p:sp>
          <p:nvSpPr>
            <p:cNvPr id="20492" name="Text Box 12">
              <a:extLst>
                <a:ext uri="{FF2B5EF4-FFF2-40B4-BE49-F238E27FC236}">
                  <a16:creationId xmlns:a16="http://schemas.microsoft.com/office/drawing/2014/main" id="{1077418E-2AEF-4263-AC6C-EB074576DC26}"/>
                </a:ext>
              </a:extLst>
            </p:cNvPr>
            <p:cNvSpPr txBox="1">
              <a:spLocks noChangeArrowheads="1"/>
            </p:cNvSpPr>
            <p:nvPr/>
          </p:nvSpPr>
          <p:spPr bwMode="auto">
            <a:xfrm>
              <a:off x="1824" y="3408"/>
              <a:ext cx="65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0000FF"/>
                  </a:solidFill>
                  <a:latin typeface="Arial" panose="020B0604020202020204" pitchFamily="34" charset="0"/>
                </a:rPr>
                <a:t>weights</a:t>
              </a:r>
              <a:endParaRPr lang="en-US" altLang="en-US" sz="2000">
                <a:latin typeface="Arial" panose="020B0604020202020204" pitchFamily="34" charset="0"/>
              </a:endParaRPr>
            </a:p>
          </p:txBody>
        </p:sp>
        <p:sp>
          <p:nvSpPr>
            <p:cNvPr id="20493" name="Text Box 13">
              <a:extLst>
                <a:ext uri="{FF2B5EF4-FFF2-40B4-BE49-F238E27FC236}">
                  <a16:creationId xmlns:a16="http://schemas.microsoft.com/office/drawing/2014/main" id="{A92E531E-A545-4323-8CA0-9058590413D1}"/>
                </a:ext>
              </a:extLst>
            </p:cNvPr>
            <p:cNvSpPr txBox="1">
              <a:spLocks noChangeArrowheads="1"/>
            </p:cNvSpPr>
            <p:nvPr/>
          </p:nvSpPr>
          <p:spPr bwMode="auto">
            <a:xfrm>
              <a:off x="3024" y="2544"/>
              <a:ext cx="79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0000FF"/>
                  </a:solidFill>
                  <a:latin typeface="Arial" panose="020B0604020202020204" pitchFamily="34" charset="0"/>
                </a:rPr>
                <a:t>Summing</a:t>
              </a:r>
            </a:p>
            <a:p>
              <a:pPr>
                <a:spcBef>
                  <a:spcPct val="0"/>
                </a:spcBef>
                <a:buClrTx/>
                <a:buSzTx/>
                <a:buFontTx/>
                <a:buNone/>
              </a:pPr>
              <a:r>
                <a:rPr lang="en-US" altLang="en-US" sz="2000">
                  <a:solidFill>
                    <a:srgbClr val="0000FF"/>
                  </a:solidFill>
                  <a:latin typeface="Arial" panose="020B0604020202020204" pitchFamily="34" charset="0"/>
                </a:rPr>
                <a:t>function</a:t>
              </a:r>
              <a:endParaRPr lang="en-US" altLang="en-US" sz="2000">
                <a:latin typeface="Arial" panose="020B0604020202020204" pitchFamily="34" charset="0"/>
              </a:endParaRPr>
            </a:p>
          </p:txBody>
        </p:sp>
        <p:sp>
          <p:nvSpPr>
            <p:cNvPr id="20494" name="Text Box 14">
              <a:extLst>
                <a:ext uri="{FF2B5EF4-FFF2-40B4-BE49-F238E27FC236}">
                  <a16:creationId xmlns:a16="http://schemas.microsoft.com/office/drawing/2014/main" id="{C5E494B1-7BD6-49D9-911E-0A1994C7B212}"/>
                </a:ext>
              </a:extLst>
            </p:cNvPr>
            <p:cNvSpPr txBox="1">
              <a:spLocks noChangeArrowheads="1"/>
            </p:cNvSpPr>
            <p:nvPr/>
          </p:nvSpPr>
          <p:spPr bwMode="auto">
            <a:xfrm>
              <a:off x="2927" y="768"/>
              <a:ext cx="431"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solidFill>
                    <a:srgbClr val="0000FF"/>
                  </a:solidFill>
                  <a:latin typeface="Arial" panose="020B0604020202020204" pitchFamily="34" charset="0"/>
                </a:rPr>
                <a:t>Bias</a:t>
              </a:r>
            </a:p>
            <a:p>
              <a:pPr algn="ctr">
                <a:spcBef>
                  <a:spcPct val="0"/>
                </a:spcBef>
                <a:buClrTx/>
                <a:buSzTx/>
                <a:buFontTx/>
                <a:buNone/>
              </a:pPr>
              <a:r>
                <a:rPr lang="en-US" altLang="en-US" sz="2400" i="1">
                  <a:latin typeface="Arial" panose="020B0604020202020204" pitchFamily="34" charset="0"/>
                </a:rPr>
                <a:t>b</a:t>
              </a:r>
              <a:endParaRPr lang="en-US" altLang="en-US" sz="2000">
                <a:latin typeface="Arial" panose="020B0604020202020204" pitchFamily="34" charset="0"/>
              </a:endParaRPr>
            </a:p>
          </p:txBody>
        </p:sp>
        <p:sp>
          <p:nvSpPr>
            <p:cNvPr id="20495" name="Text Box 15">
              <a:extLst>
                <a:ext uri="{FF2B5EF4-FFF2-40B4-BE49-F238E27FC236}">
                  <a16:creationId xmlns:a16="http://schemas.microsoft.com/office/drawing/2014/main" id="{E4D6DC2B-151C-4E0A-87EE-7B266D624105}"/>
                </a:ext>
              </a:extLst>
            </p:cNvPr>
            <p:cNvSpPr txBox="1">
              <a:spLocks noChangeArrowheads="1"/>
            </p:cNvSpPr>
            <p:nvPr/>
          </p:nvSpPr>
          <p:spPr bwMode="auto">
            <a:xfrm>
              <a:off x="4272" y="1440"/>
              <a:ext cx="81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0000FF"/>
                  </a:solidFill>
                  <a:latin typeface="Arial" panose="020B0604020202020204" pitchFamily="34" charset="0"/>
                </a:rPr>
                <a:t>Activation</a:t>
              </a:r>
            </a:p>
            <a:p>
              <a:pPr>
                <a:spcBef>
                  <a:spcPct val="0"/>
                </a:spcBef>
                <a:buClrTx/>
                <a:buSzTx/>
                <a:buFontTx/>
                <a:buNone/>
              </a:pPr>
              <a:r>
                <a:rPr lang="en-US" altLang="en-US" sz="2000">
                  <a:solidFill>
                    <a:srgbClr val="0000FF"/>
                  </a:solidFill>
                  <a:latin typeface="Arial" panose="020B0604020202020204" pitchFamily="34" charset="0"/>
                </a:rPr>
                <a:t>function</a:t>
              </a:r>
              <a:endParaRPr lang="en-US" altLang="en-US" sz="2000">
                <a:latin typeface="Arial" panose="020B0604020202020204" pitchFamily="34" charset="0"/>
              </a:endParaRPr>
            </a:p>
          </p:txBody>
        </p:sp>
        <p:sp>
          <p:nvSpPr>
            <p:cNvPr id="20496" name="Text Box 16">
              <a:extLst>
                <a:ext uri="{FF2B5EF4-FFF2-40B4-BE49-F238E27FC236}">
                  <a16:creationId xmlns:a16="http://schemas.microsoft.com/office/drawing/2014/main" id="{BB15E7B7-A677-463C-A6A0-53CC99687498}"/>
                </a:ext>
              </a:extLst>
            </p:cNvPr>
            <p:cNvSpPr txBox="1">
              <a:spLocks noChangeArrowheads="1"/>
            </p:cNvSpPr>
            <p:nvPr/>
          </p:nvSpPr>
          <p:spPr bwMode="auto">
            <a:xfrm>
              <a:off x="3563" y="1584"/>
              <a:ext cx="499"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solidFill>
                    <a:srgbClr val="0000FF"/>
                  </a:solidFill>
                  <a:latin typeface="Arial" panose="020B0604020202020204" pitchFamily="34" charset="0"/>
                </a:rPr>
                <a:t>Local</a:t>
              </a:r>
            </a:p>
            <a:p>
              <a:pPr algn="ctr">
                <a:spcBef>
                  <a:spcPct val="0"/>
                </a:spcBef>
                <a:buClrTx/>
                <a:buSzTx/>
                <a:buFontTx/>
                <a:buNone/>
              </a:pPr>
              <a:r>
                <a:rPr lang="en-US" altLang="en-US" sz="2000">
                  <a:solidFill>
                    <a:srgbClr val="0000FF"/>
                  </a:solidFill>
                  <a:latin typeface="Arial" panose="020B0604020202020204" pitchFamily="34" charset="0"/>
                </a:rPr>
                <a:t>Field</a:t>
              </a:r>
            </a:p>
            <a:p>
              <a:pPr algn="ctr">
                <a:spcBef>
                  <a:spcPct val="0"/>
                </a:spcBef>
                <a:buClrTx/>
                <a:buSzTx/>
                <a:buFontTx/>
                <a:buNone/>
              </a:pPr>
              <a:r>
                <a:rPr lang="en-US" altLang="en-US" sz="2400" i="1">
                  <a:latin typeface="Arial" panose="020B0604020202020204" pitchFamily="34" charset="0"/>
                </a:rPr>
                <a:t>v</a:t>
              </a:r>
              <a:endParaRPr lang="en-US" altLang="en-US" sz="2000">
                <a:latin typeface="Arial" panose="020B0604020202020204" pitchFamily="34" charset="0"/>
              </a:endParaRPr>
            </a:p>
          </p:txBody>
        </p:sp>
        <p:sp>
          <p:nvSpPr>
            <p:cNvPr id="20497" name="Text Box 17">
              <a:extLst>
                <a:ext uri="{FF2B5EF4-FFF2-40B4-BE49-F238E27FC236}">
                  <a16:creationId xmlns:a16="http://schemas.microsoft.com/office/drawing/2014/main" id="{874F9426-CB84-4610-A558-0E63EEE437EF}"/>
                </a:ext>
              </a:extLst>
            </p:cNvPr>
            <p:cNvSpPr txBox="1">
              <a:spLocks noChangeArrowheads="1"/>
            </p:cNvSpPr>
            <p:nvPr/>
          </p:nvSpPr>
          <p:spPr bwMode="auto">
            <a:xfrm>
              <a:off x="5165" y="1872"/>
              <a:ext cx="59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solidFill>
                    <a:srgbClr val="0000FF"/>
                  </a:solidFill>
                  <a:latin typeface="Arial" panose="020B0604020202020204" pitchFamily="34" charset="0"/>
                </a:rPr>
                <a:t>Output</a:t>
              </a:r>
            </a:p>
            <a:p>
              <a:pPr algn="ctr">
                <a:spcBef>
                  <a:spcPct val="0"/>
                </a:spcBef>
                <a:buClrTx/>
                <a:buSzTx/>
                <a:buFontTx/>
                <a:buNone/>
              </a:pPr>
              <a:r>
                <a:rPr lang="en-US" altLang="en-US" sz="2400" i="1">
                  <a:latin typeface="Arial" panose="020B0604020202020204" pitchFamily="34" charset="0"/>
                </a:rPr>
                <a:t>y</a:t>
              </a:r>
              <a:endParaRPr lang="en-US" altLang="en-US" sz="2000">
                <a:latin typeface="Arial" panose="020B0604020202020204" pitchFamily="34" charset="0"/>
              </a:endParaRPr>
            </a:p>
          </p:txBody>
        </p:sp>
        <p:sp>
          <p:nvSpPr>
            <p:cNvPr id="20498" name="Line 18">
              <a:extLst>
                <a:ext uri="{FF2B5EF4-FFF2-40B4-BE49-F238E27FC236}">
                  <a16:creationId xmlns:a16="http://schemas.microsoft.com/office/drawing/2014/main" id="{7C23174B-BE2A-4C3E-9477-4E63030B79E5}"/>
                </a:ext>
              </a:extLst>
            </p:cNvPr>
            <p:cNvSpPr>
              <a:spLocks noChangeShapeType="1"/>
            </p:cNvSpPr>
            <p:nvPr/>
          </p:nvSpPr>
          <p:spPr bwMode="auto">
            <a:xfrm>
              <a:off x="4848" y="220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99" name="Line 19">
              <a:extLst>
                <a:ext uri="{FF2B5EF4-FFF2-40B4-BE49-F238E27FC236}">
                  <a16:creationId xmlns:a16="http://schemas.microsoft.com/office/drawing/2014/main" id="{FB694F7B-EECC-423D-AD1C-D1CBED63F2D8}"/>
                </a:ext>
              </a:extLst>
            </p:cNvPr>
            <p:cNvSpPr>
              <a:spLocks noChangeShapeType="1"/>
            </p:cNvSpPr>
            <p:nvPr/>
          </p:nvSpPr>
          <p:spPr bwMode="auto">
            <a:xfrm>
              <a:off x="1104" y="1344"/>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0" name="Line 20">
              <a:extLst>
                <a:ext uri="{FF2B5EF4-FFF2-40B4-BE49-F238E27FC236}">
                  <a16:creationId xmlns:a16="http://schemas.microsoft.com/office/drawing/2014/main" id="{C3DFD4A2-5039-41C5-8D47-B1FCFB8F9C42}"/>
                </a:ext>
              </a:extLst>
            </p:cNvPr>
            <p:cNvSpPr>
              <a:spLocks noChangeShapeType="1"/>
            </p:cNvSpPr>
            <p:nvPr/>
          </p:nvSpPr>
          <p:spPr bwMode="auto">
            <a:xfrm>
              <a:off x="1104" y="2208"/>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1" name="Line 21">
              <a:extLst>
                <a:ext uri="{FF2B5EF4-FFF2-40B4-BE49-F238E27FC236}">
                  <a16:creationId xmlns:a16="http://schemas.microsoft.com/office/drawing/2014/main" id="{3C787D6E-9B2E-4131-BFE2-B879D3AC2B0B}"/>
                </a:ext>
              </a:extLst>
            </p:cNvPr>
            <p:cNvSpPr>
              <a:spLocks noChangeShapeType="1"/>
            </p:cNvSpPr>
            <p:nvPr/>
          </p:nvSpPr>
          <p:spPr bwMode="auto">
            <a:xfrm>
              <a:off x="1104" y="3264"/>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2" name="Line 22">
              <a:extLst>
                <a:ext uri="{FF2B5EF4-FFF2-40B4-BE49-F238E27FC236}">
                  <a16:creationId xmlns:a16="http://schemas.microsoft.com/office/drawing/2014/main" id="{49970201-F16D-496B-9857-59E477D0A580}"/>
                </a:ext>
              </a:extLst>
            </p:cNvPr>
            <p:cNvSpPr>
              <a:spLocks noChangeShapeType="1"/>
            </p:cNvSpPr>
            <p:nvPr/>
          </p:nvSpPr>
          <p:spPr bwMode="auto">
            <a:xfrm flipV="1">
              <a:off x="2160" y="2496"/>
              <a:ext cx="912"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3" name="Line 23">
              <a:extLst>
                <a:ext uri="{FF2B5EF4-FFF2-40B4-BE49-F238E27FC236}">
                  <a16:creationId xmlns:a16="http://schemas.microsoft.com/office/drawing/2014/main" id="{C1E7FFFD-658C-4F0C-BDB2-BCA531CC59D7}"/>
                </a:ext>
              </a:extLst>
            </p:cNvPr>
            <p:cNvSpPr>
              <a:spLocks noChangeShapeType="1"/>
            </p:cNvSpPr>
            <p:nvPr/>
          </p:nvSpPr>
          <p:spPr bwMode="auto">
            <a:xfrm>
              <a:off x="2160" y="2208"/>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4" name="Line 24">
              <a:extLst>
                <a:ext uri="{FF2B5EF4-FFF2-40B4-BE49-F238E27FC236}">
                  <a16:creationId xmlns:a16="http://schemas.microsoft.com/office/drawing/2014/main" id="{CCD51472-C84E-4C98-B215-DC7E6D29B902}"/>
                </a:ext>
              </a:extLst>
            </p:cNvPr>
            <p:cNvSpPr>
              <a:spLocks noChangeShapeType="1"/>
            </p:cNvSpPr>
            <p:nvPr/>
          </p:nvSpPr>
          <p:spPr bwMode="auto">
            <a:xfrm>
              <a:off x="2160" y="1392"/>
              <a:ext cx="816"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5" name="Line 25">
              <a:extLst>
                <a:ext uri="{FF2B5EF4-FFF2-40B4-BE49-F238E27FC236}">
                  <a16:creationId xmlns:a16="http://schemas.microsoft.com/office/drawing/2014/main" id="{89ED1F57-81FE-4948-A0DF-D519FFB7D07E}"/>
                </a:ext>
              </a:extLst>
            </p:cNvPr>
            <p:cNvSpPr>
              <a:spLocks noChangeShapeType="1"/>
            </p:cNvSpPr>
            <p:nvPr/>
          </p:nvSpPr>
          <p:spPr bwMode="auto">
            <a:xfrm>
              <a:off x="3456" y="2208"/>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6" name="Text Box 26">
              <a:extLst>
                <a:ext uri="{FF2B5EF4-FFF2-40B4-BE49-F238E27FC236}">
                  <a16:creationId xmlns:a16="http://schemas.microsoft.com/office/drawing/2014/main" id="{49512DC6-1DD6-4D6F-B00D-3643CB68CDC8}"/>
                </a:ext>
              </a:extLst>
            </p:cNvPr>
            <p:cNvSpPr txBox="1">
              <a:spLocks noChangeArrowheads="1"/>
            </p:cNvSpPr>
            <p:nvPr/>
          </p:nvSpPr>
          <p:spPr bwMode="auto">
            <a:xfrm>
              <a:off x="720" y="1152"/>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i="1">
                  <a:latin typeface="Arial" panose="020B0604020202020204" pitchFamily="34" charset="0"/>
                </a:rPr>
                <a:t>x</a:t>
              </a:r>
              <a:r>
                <a:rPr lang="en-US" altLang="en-US" sz="2400" i="1" baseline="-25000">
                  <a:latin typeface="Arial" panose="020B0604020202020204" pitchFamily="34" charset="0"/>
                </a:rPr>
                <a:t>1</a:t>
              </a:r>
              <a:endParaRPr lang="en-US" altLang="en-US" sz="2400">
                <a:latin typeface="Arial" panose="020B0604020202020204" pitchFamily="34" charset="0"/>
              </a:endParaRPr>
            </a:p>
          </p:txBody>
        </p:sp>
        <p:sp>
          <p:nvSpPr>
            <p:cNvPr id="20507" name="Text Box 27">
              <a:extLst>
                <a:ext uri="{FF2B5EF4-FFF2-40B4-BE49-F238E27FC236}">
                  <a16:creationId xmlns:a16="http://schemas.microsoft.com/office/drawing/2014/main" id="{EAA0A594-9153-4CDA-BEAB-DA033669805E}"/>
                </a:ext>
              </a:extLst>
            </p:cNvPr>
            <p:cNvSpPr txBox="1">
              <a:spLocks noChangeArrowheads="1"/>
            </p:cNvSpPr>
            <p:nvPr/>
          </p:nvSpPr>
          <p:spPr bwMode="auto">
            <a:xfrm>
              <a:off x="720" y="2064"/>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i="1">
                  <a:latin typeface="Arial" panose="020B0604020202020204" pitchFamily="34" charset="0"/>
                </a:rPr>
                <a:t>x</a:t>
              </a:r>
              <a:r>
                <a:rPr lang="en-US" altLang="en-US" sz="2400" i="1" baseline="-25000">
                  <a:latin typeface="Arial" panose="020B0604020202020204" pitchFamily="34" charset="0"/>
                </a:rPr>
                <a:t>2</a:t>
              </a:r>
              <a:endParaRPr lang="en-US" altLang="en-US" sz="2400">
                <a:latin typeface="Arial" panose="020B0604020202020204" pitchFamily="34" charset="0"/>
              </a:endParaRPr>
            </a:p>
          </p:txBody>
        </p:sp>
        <p:sp>
          <p:nvSpPr>
            <p:cNvPr id="20508" name="Text Box 28">
              <a:extLst>
                <a:ext uri="{FF2B5EF4-FFF2-40B4-BE49-F238E27FC236}">
                  <a16:creationId xmlns:a16="http://schemas.microsoft.com/office/drawing/2014/main" id="{00E101D9-0E4A-429F-AD6E-CBB694B0E79D}"/>
                </a:ext>
              </a:extLst>
            </p:cNvPr>
            <p:cNvSpPr txBox="1">
              <a:spLocks noChangeArrowheads="1"/>
            </p:cNvSpPr>
            <p:nvPr/>
          </p:nvSpPr>
          <p:spPr bwMode="auto">
            <a:xfrm>
              <a:off x="720" y="3120"/>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i="1">
                  <a:latin typeface="Arial" panose="020B0604020202020204" pitchFamily="34" charset="0"/>
                </a:rPr>
                <a:t>x</a:t>
              </a:r>
              <a:r>
                <a:rPr lang="en-US" altLang="en-US" sz="2400" i="1" baseline="-25000">
                  <a:latin typeface="Arial" panose="020B0604020202020204" pitchFamily="34" charset="0"/>
                </a:rPr>
                <a:t>m</a:t>
              </a:r>
              <a:endParaRPr lang="en-US" altLang="en-US" sz="2400">
                <a:latin typeface="Arial" panose="020B0604020202020204" pitchFamily="34" charset="0"/>
              </a:endParaRPr>
            </a:p>
          </p:txBody>
        </p:sp>
        <p:sp>
          <p:nvSpPr>
            <p:cNvPr id="20509" name="Text Box 29">
              <a:extLst>
                <a:ext uri="{FF2B5EF4-FFF2-40B4-BE49-F238E27FC236}">
                  <a16:creationId xmlns:a16="http://schemas.microsoft.com/office/drawing/2014/main" id="{B3559DCC-8C3E-4D57-824C-2AF147624FAD}"/>
                </a:ext>
              </a:extLst>
            </p:cNvPr>
            <p:cNvSpPr txBox="1">
              <a:spLocks noChangeArrowheads="1"/>
            </p:cNvSpPr>
            <p:nvPr/>
          </p:nvSpPr>
          <p:spPr bwMode="auto">
            <a:xfrm>
              <a:off x="1824" y="2064"/>
              <a:ext cx="326"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i="1">
                  <a:latin typeface="Arial" panose="020B0604020202020204" pitchFamily="34" charset="0"/>
                </a:rPr>
                <a:t>w</a:t>
              </a:r>
              <a:r>
                <a:rPr lang="en-US" altLang="en-US" sz="2400" i="1" baseline="-25000">
                  <a:latin typeface="Arial" panose="020B0604020202020204" pitchFamily="34" charset="0"/>
                </a:rPr>
                <a:t>2</a:t>
              </a:r>
              <a:endParaRPr lang="en-US" altLang="en-US" sz="2400">
                <a:latin typeface="Arial" panose="020B0604020202020204" pitchFamily="34" charset="0"/>
              </a:endParaRPr>
            </a:p>
          </p:txBody>
        </p:sp>
        <p:sp>
          <p:nvSpPr>
            <p:cNvPr id="20510" name="Text Box 30">
              <a:extLst>
                <a:ext uri="{FF2B5EF4-FFF2-40B4-BE49-F238E27FC236}">
                  <a16:creationId xmlns:a16="http://schemas.microsoft.com/office/drawing/2014/main" id="{D9E39A5A-0199-49DE-B7BA-773690A7863B}"/>
                </a:ext>
              </a:extLst>
            </p:cNvPr>
            <p:cNvSpPr txBox="1">
              <a:spLocks noChangeArrowheads="1"/>
            </p:cNvSpPr>
            <p:nvPr/>
          </p:nvSpPr>
          <p:spPr bwMode="auto">
            <a:xfrm>
              <a:off x="1776" y="3120"/>
              <a:ext cx="365" cy="29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i="1">
                  <a:latin typeface="Arial" panose="020B0604020202020204" pitchFamily="34" charset="0"/>
                </a:rPr>
                <a:t>w</a:t>
              </a:r>
              <a:r>
                <a:rPr lang="en-US" altLang="en-US" sz="2400" i="1" baseline="-25000">
                  <a:latin typeface="Arial" panose="020B0604020202020204" pitchFamily="34" charset="0"/>
                </a:rPr>
                <a:t>m</a:t>
              </a:r>
              <a:endParaRPr lang="en-US" altLang="en-US" sz="2400">
                <a:latin typeface="Arial" panose="020B0604020202020204" pitchFamily="34" charset="0"/>
              </a:endParaRPr>
            </a:p>
          </p:txBody>
        </p:sp>
        <p:sp>
          <p:nvSpPr>
            <p:cNvPr id="20511" name="Text Box 31">
              <a:extLst>
                <a:ext uri="{FF2B5EF4-FFF2-40B4-BE49-F238E27FC236}">
                  <a16:creationId xmlns:a16="http://schemas.microsoft.com/office/drawing/2014/main" id="{920EFC5D-2964-4025-9449-1D0D6AD16BBB}"/>
                </a:ext>
              </a:extLst>
            </p:cNvPr>
            <p:cNvSpPr txBox="1">
              <a:spLocks noChangeArrowheads="1"/>
            </p:cNvSpPr>
            <p:nvPr/>
          </p:nvSpPr>
          <p:spPr bwMode="auto">
            <a:xfrm>
              <a:off x="1824" y="1200"/>
              <a:ext cx="326"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i="1">
                  <a:latin typeface="Arial" panose="020B0604020202020204" pitchFamily="34" charset="0"/>
                </a:rPr>
                <a:t>w</a:t>
              </a:r>
              <a:r>
                <a:rPr lang="en-US" altLang="en-US" sz="2400" i="1" baseline="-25000">
                  <a:latin typeface="Arial" panose="020B0604020202020204" pitchFamily="34" charset="0"/>
                </a:rPr>
                <a:t>1</a:t>
              </a:r>
              <a:endParaRPr lang="en-US" altLang="en-US" sz="2400">
                <a:latin typeface="Arial" panose="020B0604020202020204" pitchFamily="34" charset="0"/>
              </a:endParaRPr>
            </a:p>
          </p:txBody>
        </p:sp>
        <p:sp>
          <p:nvSpPr>
            <p:cNvPr id="20512" name="Oval 32">
              <a:extLst>
                <a:ext uri="{FF2B5EF4-FFF2-40B4-BE49-F238E27FC236}">
                  <a16:creationId xmlns:a16="http://schemas.microsoft.com/office/drawing/2014/main" id="{F3C61C66-731B-4CD0-AC32-5A241D50231F}"/>
                </a:ext>
              </a:extLst>
            </p:cNvPr>
            <p:cNvSpPr>
              <a:spLocks noChangeArrowheads="1"/>
            </p:cNvSpPr>
            <p:nvPr/>
          </p:nvSpPr>
          <p:spPr bwMode="auto">
            <a:xfrm>
              <a:off x="3072" y="120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20513" name="Line 33">
              <a:extLst>
                <a:ext uri="{FF2B5EF4-FFF2-40B4-BE49-F238E27FC236}">
                  <a16:creationId xmlns:a16="http://schemas.microsoft.com/office/drawing/2014/main" id="{35A7B6A0-D9B5-4FBF-B9F1-098CD1C85F13}"/>
                </a:ext>
              </a:extLst>
            </p:cNvPr>
            <p:cNvSpPr>
              <a:spLocks noChangeShapeType="1"/>
            </p:cNvSpPr>
            <p:nvPr/>
          </p:nvSpPr>
          <p:spPr bwMode="auto">
            <a:xfrm>
              <a:off x="3120" y="1296"/>
              <a:ext cx="0"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0514" name="Object 34">
              <a:extLst>
                <a:ext uri="{FF2B5EF4-FFF2-40B4-BE49-F238E27FC236}">
                  <a16:creationId xmlns:a16="http://schemas.microsoft.com/office/drawing/2014/main" id="{40A3A9CB-F809-4585-BE0D-F872123E97E9}"/>
                </a:ext>
              </a:extLst>
            </p:cNvPr>
            <p:cNvGraphicFramePr>
              <a:graphicFrameLocks noChangeAspect="1"/>
            </p:cNvGraphicFramePr>
            <p:nvPr/>
          </p:nvGraphicFramePr>
          <p:xfrm>
            <a:off x="960" y="2448"/>
            <a:ext cx="230" cy="588"/>
          </p:xfrm>
          <a:graphic>
            <a:graphicData uri="http://schemas.openxmlformats.org/presentationml/2006/ole">
              <mc:AlternateContent xmlns:mc="http://schemas.openxmlformats.org/markup-compatibility/2006">
                <mc:Choice xmlns:v="urn:schemas-microsoft-com:vml" Requires="v">
                  <p:oleObj name="Equation" r:id="rId3" imgW="6857433" imgH="6857433" progId="Equation.3">
                    <p:embed/>
                  </p:oleObj>
                </mc:Choice>
                <mc:Fallback>
                  <p:oleObj name="Equation" r:id="rId3" imgW="6857433" imgH="6857433" progId="Equation.3">
                    <p:embed/>
                    <p:pic>
                      <p:nvPicPr>
                        <p:cNvPr id="20514" name="Object 34">
                          <a:extLst>
                            <a:ext uri="{FF2B5EF4-FFF2-40B4-BE49-F238E27FC236}">
                              <a16:creationId xmlns:a16="http://schemas.microsoft.com/office/drawing/2014/main" id="{40A3A9CB-F809-4585-BE0D-F872123E97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 y="2448"/>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5" name="Object 35">
              <a:extLst>
                <a:ext uri="{FF2B5EF4-FFF2-40B4-BE49-F238E27FC236}">
                  <a16:creationId xmlns:a16="http://schemas.microsoft.com/office/drawing/2014/main" id="{1C32E8BD-3A5E-4905-A796-F180949D0405}"/>
                </a:ext>
              </a:extLst>
            </p:cNvPr>
            <p:cNvGraphicFramePr>
              <a:graphicFrameLocks noChangeAspect="1"/>
            </p:cNvGraphicFramePr>
            <p:nvPr/>
          </p:nvGraphicFramePr>
          <p:xfrm>
            <a:off x="1872" y="2448"/>
            <a:ext cx="230" cy="588"/>
          </p:xfrm>
          <a:graphic>
            <a:graphicData uri="http://schemas.openxmlformats.org/presentationml/2006/ole">
              <mc:AlternateContent xmlns:mc="http://schemas.openxmlformats.org/markup-compatibility/2006">
                <mc:Choice xmlns:v="urn:schemas-microsoft-com:vml" Requires="v">
                  <p:oleObj name="Equation" r:id="rId5" imgW="6857433" imgH="6857433" progId="Equation.3">
                    <p:embed/>
                  </p:oleObj>
                </mc:Choice>
                <mc:Fallback>
                  <p:oleObj name="Equation" r:id="rId5" imgW="6857433" imgH="6857433" progId="Equation.3">
                    <p:embed/>
                    <p:pic>
                      <p:nvPicPr>
                        <p:cNvPr id="20515" name="Object 35">
                          <a:extLst>
                            <a:ext uri="{FF2B5EF4-FFF2-40B4-BE49-F238E27FC236}">
                              <a16:creationId xmlns:a16="http://schemas.microsoft.com/office/drawing/2014/main" id="{1C32E8BD-3A5E-4905-A796-F180949D0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 y="2448"/>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6" name="Object 36">
              <a:extLst>
                <a:ext uri="{FF2B5EF4-FFF2-40B4-BE49-F238E27FC236}">
                  <a16:creationId xmlns:a16="http://schemas.microsoft.com/office/drawing/2014/main" id="{8B5E41D9-26EC-4B49-ADE2-33054E01FC3E}"/>
                </a:ext>
              </a:extLst>
            </p:cNvPr>
            <p:cNvGraphicFramePr>
              <a:graphicFrameLocks noChangeAspect="1"/>
            </p:cNvGraphicFramePr>
            <p:nvPr/>
          </p:nvGraphicFramePr>
          <p:xfrm>
            <a:off x="2976" y="1968"/>
            <a:ext cx="576" cy="500"/>
          </p:xfrm>
          <a:graphic>
            <a:graphicData uri="http://schemas.openxmlformats.org/presentationml/2006/ole">
              <mc:AlternateContent xmlns:mc="http://schemas.openxmlformats.org/markup-compatibility/2006">
                <mc:Choice xmlns:v="urn:schemas-microsoft-com:vml" Requires="v">
                  <p:oleObj name="Equation" r:id="rId6" imgW="6857433" imgH="6857433" progId="Equation.3">
                    <p:embed/>
                  </p:oleObj>
                </mc:Choice>
                <mc:Fallback>
                  <p:oleObj name="Equation" r:id="rId6" imgW="6857433" imgH="6857433" progId="Equation.3">
                    <p:embed/>
                    <p:pic>
                      <p:nvPicPr>
                        <p:cNvPr id="20516" name="Object 36">
                          <a:extLst>
                            <a:ext uri="{FF2B5EF4-FFF2-40B4-BE49-F238E27FC236}">
                              <a16:creationId xmlns:a16="http://schemas.microsoft.com/office/drawing/2014/main" id="{8B5E41D9-26EC-4B49-ADE2-33054E01F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 y="1968"/>
                          <a:ext cx="576" cy="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7" name="Object 37">
              <a:extLst>
                <a:ext uri="{FF2B5EF4-FFF2-40B4-BE49-F238E27FC236}">
                  <a16:creationId xmlns:a16="http://schemas.microsoft.com/office/drawing/2014/main" id="{D6FC838B-4EDA-454C-9908-737857A0E51A}"/>
                </a:ext>
              </a:extLst>
            </p:cNvPr>
            <p:cNvGraphicFramePr>
              <a:graphicFrameLocks noChangeAspect="1"/>
            </p:cNvGraphicFramePr>
            <p:nvPr/>
          </p:nvGraphicFramePr>
          <p:xfrm>
            <a:off x="4272" y="1968"/>
            <a:ext cx="576" cy="414"/>
          </p:xfrm>
          <a:graphic>
            <a:graphicData uri="http://schemas.openxmlformats.org/presentationml/2006/ole">
              <mc:AlternateContent xmlns:mc="http://schemas.openxmlformats.org/markup-compatibility/2006">
                <mc:Choice xmlns:v="urn:schemas-microsoft-com:vml" Requires="v">
                  <p:oleObj name="Equation" r:id="rId7" imgW="6857433" imgH="6857433" progId="Equation.3">
                    <p:embed/>
                  </p:oleObj>
                </mc:Choice>
                <mc:Fallback>
                  <p:oleObj name="Equation" r:id="rId7" imgW="6857433" imgH="6857433" progId="Equation.3">
                    <p:embed/>
                    <p:pic>
                      <p:nvPicPr>
                        <p:cNvPr id="20517" name="Object 37">
                          <a:extLst>
                            <a:ext uri="{FF2B5EF4-FFF2-40B4-BE49-F238E27FC236}">
                              <a16:creationId xmlns:a16="http://schemas.microsoft.com/office/drawing/2014/main" id="{D6FC838B-4EDA-454C-9908-737857A0E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 y="1968"/>
                          <a:ext cx="576" cy="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8" name="Rectangle 37">
            <a:extLst>
              <a:ext uri="{FF2B5EF4-FFF2-40B4-BE49-F238E27FC236}">
                <a16:creationId xmlns:a16="http://schemas.microsoft.com/office/drawing/2014/main" id="{3D0DF347-FB49-4799-830D-1BB291944D0E}"/>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708AF69A-F06F-4CA6-9053-978085676457}"/>
              </a:ext>
            </a:extLst>
          </p:cNvPr>
          <p:cNvCxnSpPr/>
          <p:nvPr/>
        </p:nvCxnSpPr>
        <p:spPr>
          <a:xfrm>
            <a:off x="152400" y="914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E821-FDE8-DEFA-1C2F-223EB06CBE96}"/>
              </a:ext>
            </a:extLst>
          </p:cNvPr>
          <p:cNvSpPr>
            <a:spLocks noGrp="1"/>
          </p:cNvSpPr>
          <p:nvPr>
            <p:ph type="title"/>
          </p:nvPr>
        </p:nvSpPr>
        <p:spPr>
          <a:xfrm>
            <a:off x="228600" y="145231"/>
            <a:ext cx="11963399" cy="492443"/>
          </a:xfrm>
        </p:spPr>
        <p:txBody>
          <a:bodyPr/>
          <a:lstStyle/>
          <a:p>
            <a:r>
              <a:rPr lang="en-GB" dirty="0"/>
              <a:t>Activation Functions</a:t>
            </a:r>
            <a:endParaRPr lang="en-IN" dirty="0"/>
          </a:p>
        </p:txBody>
      </p:sp>
      <p:sp>
        <p:nvSpPr>
          <p:cNvPr id="3" name="Slide Number Placeholder 2">
            <a:extLst>
              <a:ext uri="{FF2B5EF4-FFF2-40B4-BE49-F238E27FC236}">
                <a16:creationId xmlns:a16="http://schemas.microsoft.com/office/drawing/2014/main" id="{4596206C-D3DB-F455-8F22-1A4ADC74AD30}"/>
              </a:ext>
            </a:extLst>
          </p:cNvPr>
          <p:cNvSpPr>
            <a:spLocks noGrp="1"/>
          </p:cNvSpPr>
          <p:nvPr>
            <p:ph type="sldNum" sz="quarter" idx="7"/>
          </p:nvPr>
        </p:nvSpPr>
        <p:spPr/>
        <p:txBody>
          <a:bodyPr/>
          <a:lstStyle/>
          <a:p>
            <a:pPr marL="38100">
              <a:lnSpc>
                <a:spcPts val="1240"/>
              </a:lnSpc>
            </a:pPr>
            <a:fld id="{81D60167-4931-47E6-BA6A-407CBD079E47}" type="slidenum">
              <a:rPr lang="en-IN" smtClean="0"/>
              <a:t>13</a:t>
            </a:fld>
            <a:endParaRPr lang="en-IN" dirty="0"/>
          </a:p>
        </p:txBody>
      </p:sp>
      <p:pic>
        <p:nvPicPr>
          <p:cNvPr id="5" name="Picture 4">
            <a:extLst>
              <a:ext uri="{FF2B5EF4-FFF2-40B4-BE49-F238E27FC236}">
                <a16:creationId xmlns:a16="http://schemas.microsoft.com/office/drawing/2014/main" id="{D3A14544-AC95-FB57-8F13-C0C2BF5E09DD}"/>
              </a:ext>
            </a:extLst>
          </p:cNvPr>
          <p:cNvPicPr>
            <a:picLocks noChangeAspect="1"/>
          </p:cNvPicPr>
          <p:nvPr/>
        </p:nvPicPr>
        <p:blipFill>
          <a:blip r:embed="rId2"/>
          <a:stretch>
            <a:fillRect/>
          </a:stretch>
        </p:blipFill>
        <p:spPr>
          <a:xfrm>
            <a:off x="838200" y="1007268"/>
            <a:ext cx="10515600" cy="4843463"/>
          </a:xfrm>
          <a:prstGeom prst="rect">
            <a:avLst/>
          </a:prstGeom>
        </p:spPr>
      </p:pic>
      <p:sp>
        <p:nvSpPr>
          <p:cNvPr id="8" name="Rectangle 7">
            <a:extLst>
              <a:ext uri="{FF2B5EF4-FFF2-40B4-BE49-F238E27FC236}">
                <a16:creationId xmlns:a16="http://schemas.microsoft.com/office/drawing/2014/main" id="{356F51A4-8CF9-5A8F-B88F-546423E50F34}"/>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7530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6731FEDC-CFBF-4984-9740-B9E909D700F3}"/>
              </a:ext>
            </a:extLst>
          </p:cNvPr>
          <p:cNvSpPr>
            <a:spLocks noGrp="1" noChangeArrowheads="1"/>
          </p:cNvSpPr>
          <p:nvPr>
            <p:ph type="title"/>
          </p:nvPr>
        </p:nvSpPr>
        <p:spPr>
          <a:xfrm>
            <a:off x="533400" y="287179"/>
            <a:ext cx="8628637" cy="492443"/>
          </a:xfrm>
        </p:spPr>
        <p:txBody>
          <a:bodyPr/>
          <a:lstStyle/>
          <a:p>
            <a:r>
              <a:rPr lang="en-US" altLang="en-US" dirty="0"/>
              <a:t>Activation Functions:</a:t>
            </a:r>
          </a:p>
        </p:txBody>
      </p:sp>
      <p:sp>
        <p:nvSpPr>
          <p:cNvPr id="24579" name="Slide Number Placeholder 3">
            <a:extLst>
              <a:ext uri="{FF2B5EF4-FFF2-40B4-BE49-F238E27FC236}">
                <a16:creationId xmlns:a16="http://schemas.microsoft.com/office/drawing/2014/main" id="{FB8A35D0-C954-4CC8-82E1-DBCD4B7A8DA9}"/>
              </a:ext>
            </a:extLst>
          </p:cNvPr>
          <p:cNvSpPr>
            <a:spLocks noGrp="1" noChangeArrowheads="1"/>
          </p:cNvSpPr>
          <p:nvPr>
            <p:ph type="sldNum" sz="quarter" idx="12"/>
          </p:nvPr>
        </p:nvSpPr>
        <p:spPr bwMode="auto">
          <a:xfrm>
            <a:off x="8305800" y="6400800"/>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ClrTx/>
              <a:buSzTx/>
              <a:buFontTx/>
              <a:buNone/>
              <a:defRPr/>
            </a:pPr>
            <a:fld id="{A019B8FC-7949-41CB-ABFF-58D253445342}" type="slidenum">
              <a:rPr lang="en-US" altLang="en-US" smtClean="0"/>
              <a:pPr>
                <a:spcBef>
                  <a:spcPct val="0"/>
                </a:spcBef>
                <a:buClrTx/>
                <a:buSzTx/>
                <a:buFontTx/>
                <a:buNone/>
                <a:defRPr/>
              </a:pPr>
              <a:t>14</a:t>
            </a:fld>
            <a:endParaRPr lang="en-US" altLang="en-US" sz="1400">
              <a:latin typeface="Times New Roman" panose="02020603050405020304" pitchFamily="18" charset="0"/>
            </a:endParaRPr>
          </a:p>
        </p:txBody>
      </p:sp>
      <p:sp>
        <p:nvSpPr>
          <p:cNvPr id="5" name="Rectangle 4">
            <a:extLst>
              <a:ext uri="{FF2B5EF4-FFF2-40B4-BE49-F238E27FC236}">
                <a16:creationId xmlns:a16="http://schemas.microsoft.com/office/drawing/2014/main" id="{F1ECFB4C-03C3-47F4-93AD-3547E1EBC0CC}"/>
              </a:ext>
            </a:extLst>
          </p:cNvPr>
          <p:cNvSpPr/>
          <p:nvPr/>
        </p:nvSpPr>
        <p:spPr>
          <a:xfrm>
            <a:off x="1219200" y="1371601"/>
            <a:ext cx="9677400" cy="4524315"/>
          </a:xfrm>
          <a:prstGeom prst="rect">
            <a:avLst/>
          </a:prstGeom>
        </p:spPr>
        <p:txBody>
          <a:bodyPr wrap="square">
            <a:spAutoFit/>
          </a:bodyPr>
          <a:lstStyle/>
          <a:p>
            <a:pPr marL="342900" indent="-342900" algn="just">
              <a:buFont typeface="Arial" panose="020B0604020202020204" pitchFamily="34" charset="0"/>
              <a:buChar char="•"/>
              <a:defRPr/>
            </a:pPr>
            <a:r>
              <a:rPr lang="en-IN" sz="2400" dirty="0">
                <a:latin typeface="Times New Roman" panose="02020603050405020304" pitchFamily="18" charset="0"/>
                <a:cs typeface="Times New Roman" panose="02020603050405020304" pitchFamily="18" charset="0"/>
              </a:rPr>
              <a:t>Activation function is one of the building blocks on Neural Network</a:t>
            </a:r>
          </a:p>
          <a:p>
            <a:pPr marL="342900" indent="-342900" algn="just">
              <a:buFont typeface="Arial" panose="020B0604020202020204" pitchFamily="34" charset="0"/>
              <a:buChar char="•"/>
              <a:defRPr/>
            </a:pPr>
            <a:r>
              <a:rPr lang="en-US" sz="2400" dirty="0"/>
              <a:t>Activation function is added for Hidden and O/P layers.</a:t>
            </a:r>
          </a:p>
          <a:p>
            <a:pPr marL="342900" indent="-342900" algn="just">
              <a:buFont typeface="Arial" panose="020B0604020202020204" pitchFamily="34" charset="0"/>
              <a:buChar char="•"/>
              <a:defRPr/>
            </a:pPr>
            <a:r>
              <a:rPr lang="en-US" sz="2400" dirty="0"/>
              <a:t>The </a:t>
            </a:r>
            <a:r>
              <a:rPr lang="en-US" sz="2400" b="1" dirty="0"/>
              <a:t>purpose</a:t>
            </a:r>
            <a:r>
              <a:rPr lang="en-US" sz="2400" dirty="0"/>
              <a:t> of an </a:t>
            </a:r>
            <a:r>
              <a:rPr lang="en-US" sz="2400" b="1" dirty="0"/>
              <a:t>activation function</a:t>
            </a:r>
            <a:r>
              <a:rPr lang="en-US" sz="2400" dirty="0"/>
              <a:t> is to add some kind of non-linear property to the input.</a:t>
            </a:r>
          </a:p>
          <a:p>
            <a:pPr marL="342900" indent="-342900" algn="just">
              <a:buFont typeface="Arial" panose="020B0604020202020204" pitchFamily="34" charset="0"/>
              <a:buChar char="•"/>
              <a:defRPr/>
            </a:pPr>
            <a:r>
              <a:rPr lang="en-US" sz="2400" dirty="0"/>
              <a:t>Without the </a:t>
            </a:r>
            <a:r>
              <a:rPr lang="en-US" sz="2400" b="1" dirty="0"/>
              <a:t>activation functions</a:t>
            </a:r>
            <a:r>
              <a:rPr lang="en-US" sz="2400" dirty="0"/>
              <a:t>, the only mathematical operation during the forward propagation would be dot-products between an input vector and a weight matrix: which is linear</a:t>
            </a:r>
          </a:p>
          <a:p>
            <a:pPr marL="342900" indent="-342900" algn="just">
              <a:buFont typeface="Arial" panose="020B0604020202020204" pitchFamily="34" charset="0"/>
              <a:buChar char="•"/>
              <a:defRPr/>
            </a:pPr>
            <a:r>
              <a:rPr lang="en-IN" sz="2400" dirty="0">
                <a:latin typeface="Times New Roman" panose="02020603050405020304" pitchFamily="18" charset="0"/>
                <a:cs typeface="Times New Roman" panose="02020603050405020304" pitchFamily="18" charset="0"/>
              </a:rPr>
              <a:t>The activation functions help the network use the important information and suppress the irrelevant data points.</a:t>
            </a:r>
          </a:p>
          <a:p>
            <a:pPr marL="342900" indent="-342900" algn="just">
              <a:buFont typeface="Arial" panose="020B0604020202020204" pitchFamily="34" charset="0"/>
              <a:buChar char="•"/>
              <a:defRPr/>
            </a:pPr>
            <a:r>
              <a:rPr lang="en-IN" sz="2400" b="1" dirty="0">
                <a:latin typeface="Times New Roman" panose="02020603050405020304" pitchFamily="18" charset="0"/>
                <a:cs typeface="Times New Roman" panose="02020603050405020304" pitchFamily="18" charset="0"/>
              </a:rPr>
              <a:t>Can we do without an activation function?</a:t>
            </a:r>
          </a:p>
          <a:p>
            <a:pPr marL="800100" lvl="1" indent="-342900" algn="just">
              <a:buFont typeface="Arial" panose="020B0604020202020204" pitchFamily="34" charset="0"/>
              <a:buChar char="•"/>
              <a:defRPr/>
            </a:pPr>
            <a:r>
              <a:rPr lang="en-IN" sz="2400" i="1" dirty="0">
                <a:latin typeface="Times New Roman" panose="02020603050405020304" pitchFamily="18" charset="0"/>
                <a:cs typeface="Times New Roman" panose="02020603050405020304" pitchFamily="18" charset="0"/>
              </a:rPr>
              <a:t>A neural network without an activation function is essentially just a linear regression model.</a:t>
            </a:r>
            <a:endParaRPr lang="en-US" sz="24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AE6DBA1F-E91B-4161-A21C-BBCDB51D6923}"/>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ACAA696-F43C-4CDD-9B6E-AD00DB31C11D}"/>
              </a:ext>
            </a:extLst>
          </p:cNvPr>
          <p:cNvCxnSpPr/>
          <p:nvPr/>
        </p:nvCxnSpPr>
        <p:spPr>
          <a:xfrm>
            <a:off x="152400" y="914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992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27BE7A95-B5B6-4685-AA1C-F93A2B945B8C}"/>
              </a:ext>
            </a:extLst>
          </p:cNvPr>
          <p:cNvSpPr>
            <a:spLocks noGrp="1" noChangeArrowheads="1"/>
          </p:cNvSpPr>
          <p:nvPr>
            <p:ph type="title"/>
          </p:nvPr>
        </p:nvSpPr>
        <p:spPr>
          <a:xfrm>
            <a:off x="152401" y="145231"/>
            <a:ext cx="10257918" cy="492443"/>
          </a:xfrm>
        </p:spPr>
        <p:txBody>
          <a:bodyPr/>
          <a:lstStyle/>
          <a:p>
            <a:r>
              <a:rPr lang="en-US" altLang="en-US" dirty="0"/>
              <a:t> Why nonlinear Activation function: (ex: sigmoid)</a:t>
            </a:r>
          </a:p>
        </p:txBody>
      </p:sp>
      <p:sp>
        <p:nvSpPr>
          <p:cNvPr id="33795" name="Slide Number Placeholder 3">
            <a:extLst>
              <a:ext uri="{FF2B5EF4-FFF2-40B4-BE49-F238E27FC236}">
                <a16:creationId xmlns:a16="http://schemas.microsoft.com/office/drawing/2014/main" id="{592E07AC-E8A8-4274-BC57-17EA8877D92C}"/>
              </a:ext>
            </a:extLst>
          </p:cNvPr>
          <p:cNvSpPr>
            <a:spLocks noGrp="1" noChangeArrowheads="1"/>
          </p:cNvSpPr>
          <p:nvPr>
            <p:ph type="sldNum" sz="quarter" idx="12"/>
          </p:nvPr>
        </p:nvSpPr>
        <p:spPr bwMode="auto">
          <a:xfrm>
            <a:off x="8305800" y="6400800"/>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ClrTx/>
              <a:buSzTx/>
              <a:buFontTx/>
              <a:buNone/>
              <a:defRPr/>
            </a:pPr>
            <a:fld id="{A019B8FC-7949-41CB-ABFF-58D253445342}" type="slidenum">
              <a:rPr lang="en-US" altLang="en-US" smtClean="0"/>
              <a:pPr>
                <a:spcBef>
                  <a:spcPct val="0"/>
                </a:spcBef>
                <a:buClrTx/>
                <a:buSzTx/>
                <a:buFontTx/>
                <a:buNone/>
                <a:defRPr/>
              </a:pPr>
              <a:t>15</a:t>
            </a:fld>
            <a:endParaRPr lang="en-US" altLang="en-US" sz="1400">
              <a:latin typeface="Times New Roman" panose="02020603050405020304" pitchFamily="18" charset="0"/>
            </a:endParaRPr>
          </a:p>
        </p:txBody>
      </p:sp>
      <p:sp>
        <p:nvSpPr>
          <p:cNvPr id="5" name="Rectangle 4">
            <a:extLst>
              <a:ext uri="{FF2B5EF4-FFF2-40B4-BE49-F238E27FC236}">
                <a16:creationId xmlns:a16="http://schemas.microsoft.com/office/drawing/2014/main" id="{DE146998-3238-4460-B364-1A458919B7A4}"/>
              </a:ext>
            </a:extLst>
          </p:cNvPr>
          <p:cNvSpPr/>
          <p:nvPr/>
        </p:nvSpPr>
        <p:spPr>
          <a:xfrm>
            <a:off x="1295400" y="1028343"/>
            <a:ext cx="9601200" cy="4801314"/>
          </a:xfrm>
          <a:prstGeom prst="rect">
            <a:avLst/>
          </a:prstGeom>
        </p:spPr>
        <p:txBody>
          <a:bodyPr wrap="square">
            <a:spAutoFit/>
          </a:bodyPr>
          <a:lstStyle/>
          <a:p>
            <a:pPr marL="285750" indent="-285750" algn="just">
              <a:buFont typeface="Arial" panose="020B0604020202020204" pitchFamily="34" charset="0"/>
              <a:buChar char="•"/>
              <a:defRPr/>
            </a:pPr>
            <a:r>
              <a:rPr lang="en-IN" sz="2400" dirty="0">
                <a:solidFill>
                  <a:srgbClr val="0F0F0F"/>
                </a:solidFill>
                <a:latin typeface="TimesNewRomanPSMT"/>
              </a:rPr>
              <a:t>Linear functions always do exhibit a constant slope. </a:t>
            </a:r>
          </a:p>
          <a:p>
            <a:pPr marL="285750" indent="-285750" algn="just">
              <a:buFont typeface="Arial" panose="020B0604020202020204" pitchFamily="34" charset="0"/>
              <a:buChar char="•"/>
              <a:defRPr/>
            </a:pPr>
            <a:r>
              <a:rPr lang="en-IN" sz="2400" dirty="0">
                <a:solidFill>
                  <a:srgbClr val="0F0F0F"/>
                </a:solidFill>
                <a:latin typeface="TimesNewRomanPSMT"/>
              </a:rPr>
              <a:t>Slope as we know pictures the rate of change of the predictor variable (</a:t>
            </a:r>
            <a:r>
              <a:rPr lang="en-IN" sz="2400" i="1" dirty="0">
                <a:solidFill>
                  <a:srgbClr val="0F0F0F"/>
                </a:solidFill>
                <a:latin typeface="TimesNewRomanPS"/>
              </a:rPr>
              <a:t>y</a:t>
            </a:r>
            <a:r>
              <a:rPr lang="en-IN" sz="2400" dirty="0">
                <a:solidFill>
                  <a:srgbClr val="0F0F0F"/>
                </a:solidFill>
                <a:latin typeface="TimesNewRomanPSMT"/>
              </a:rPr>
              <a:t>) with respect to the independent variable (</a:t>
            </a:r>
            <a:r>
              <a:rPr lang="en-IN" sz="2400" i="1" dirty="0">
                <a:solidFill>
                  <a:srgbClr val="0F0F0F"/>
                </a:solidFill>
                <a:latin typeface="TimesNewRomanPS"/>
              </a:rPr>
              <a:t>x</a:t>
            </a:r>
            <a:r>
              <a:rPr lang="en-IN" sz="2400" dirty="0">
                <a:solidFill>
                  <a:srgbClr val="0F0F0F"/>
                </a:solidFill>
                <a:latin typeface="TimesNewRomanPSMT"/>
              </a:rPr>
              <a:t>). </a:t>
            </a:r>
          </a:p>
          <a:p>
            <a:pPr marL="285750" indent="-285750" algn="just">
              <a:buFont typeface="Arial" panose="020B0604020202020204" pitchFamily="34" charset="0"/>
              <a:buChar char="•"/>
              <a:defRPr/>
            </a:pPr>
            <a:r>
              <a:rPr lang="en-IN" sz="2400" dirty="0">
                <a:solidFill>
                  <a:srgbClr val="0F0F0F"/>
                </a:solidFill>
                <a:latin typeface="TimesNewRomanPSMT"/>
              </a:rPr>
              <a:t>Real-world problems emphasize on finding the points of minimal or maximal change: may be minimization of loss or maximization of gain.</a:t>
            </a:r>
          </a:p>
          <a:p>
            <a:pPr marL="285750" indent="-285750" algn="just">
              <a:buFont typeface="Arial" panose="020B0604020202020204" pitchFamily="34" charset="0"/>
              <a:buChar char="•"/>
              <a:defRPr/>
            </a:pPr>
            <a:r>
              <a:rPr lang="en-IN" sz="2400" dirty="0">
                <a:solidFill>
                  <a:srgbClr val="0F0F0F"/>
                </a:solidFill>
                <a:latin typeface="TimesNewRomanPSMT"/>
              </a:rPr>
              <a:t>If we take linear activation functions, these changes are constant and cannot be distinguishable between points of minimal and maximal changes. </a:t>
            </a:r>
          </a:p>
          <a:p>
            <a:pPr marL="285750" indent="-285750" algn="just">
              <a:buFont typeface="Arial" panose="020B0604020202020204" pitchFamily="34" charset="0"/>
              <a:buChar char="•"/>
              <a:defRPr/>
            </a:pPr>
            <a:r>
              <a:rPr lang="en-IN" sz="2400" dirty="0">
                <a:solidFill>
                  <a:srgbClr val="0F0F0F"/>
                </a:solidFill>
                <a:latin typeface="TimesNewRomanPSMT"/>
              </a:rPr>
              <a:t>Nonlinear activation functions have gradients that vary between various points. </a:t>
            </a:r>
          </a:p>
          <a:p>
            <a:pPr marL="285750" indent="-285750" algn="just">
              <a:buFont typeface="Arial" panose="020B0604020202020204" pitchFamily="34" charset="0"/>
              <a:buChar char="•"/>
              <a:defRPr/>
            </a:pPr>
            <a:r>
              <a:rPr lang="en-IN" sz="2400" dirty="0">
                <a:solidFill>
                  <a:srgbClr val="0F0F0F"/>
                </a:solidFill>
                <a:latin typeface="TimesNewRomanPSMT"/>
              </a:rPr>
              <a:t>Based on these gradients descent or accent, we can address all the minimization and maximization problems. </a:t>
            </a:r>
          </a:p>
          <a:p>
            <a:pPr algn="just">
              <a:defRPr/>
            </a:pPr>
            <a:r>
              <a:rPr lang="en-IN" dirty="0">
                <a:solidFill>
                  <a:srgbClr val="0F0F0F"/>
                </a:solidFill>
                <a:latin typeface="TimesNewRomanPSMT"/>
              </a:rPr>
              <a:t>. </a:t>
            </a:r>
            <a:endParaRPr lang="en-IN" dirty="0"/>
          </a:p>
        </p:txBody>
      </p:sp>
      <p:sp>
        <p:nvSpPr>
          <p:cNvPr id="6" name="Rectangle 5">
            <a:extLst>
              <a:ext uri="{FF2B5EF4-FFF2-40B4-BE49-F238E27FC236}">
                <a16:creationId xmlns:a16="http://schemas.microsoft.com/office/drawing/2014/main" id="{E7809130-E93E-4DFD-85DF-51EABB6E22D7}"/>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C0E0ED03-B659-4423-B93F-2434B4D17557}"/>
              </a:ext>
            </a:extLst>
          </p:cNvPr>
          <p:cNvCxnSpPr/>
          <p:nvPr/>
        </p:nvCxnSpPr>
        <p:spPr>
          <a:xfrm>
            <a:off x="152400" y="914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341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DB4B6A36-D1D1-4057-BAF1-F237758D24A6}"/>
              </a:ext>
            </a:extLst>
          </p:cNvPr>
          <p:cNvSpPr>
            <a:spLocks noGrp="1" noChangeArrowheads="1"/>
          </p:cNvSpPr>
          <p:nvPr>
            <p:ph type="title"/>
          </p:nvPr>
        </p:nvSpPr>
        <p:spPr>
          <a:xfrm>
            <a:off x="381001" y="145231"/>
            <a:ext cx="10029318" cy="492443"/>
          </a:xfrm>
        </p:spPr>
        <p:txBody>
          <a:bodyPr/>
          <a:lstStyle/>
          <a:p>
            <a:r>
              <a:rPr lang="en-US" altLang="en-US" dirty="0"/>
              <a:t>Why nonlinear Activation function: (ex: sigmoid)</a:t>
            </a:r>
          </a:p>
        </p:txBody>
      </p:sp>
      <p:sp>
        <p:nvSpPr>
          <p:cNvPr id="34819" name="Slide Number Placeholder 3">
            <a:extLst>
              <a:ext uri="{FF2B5EF4-FFF2-40B4-BE49-F238E27FC236}">
                <a16:creationId xmlns:a16="http://schemas.microsoft.com/office/drawing/2014/main" id="{04FA25EF-077E-4D8C-965E-6CA2DB20ACF1}"/>
              </a:ext>
            </a:extLst>
          </p:cNvPr>
          <p:cNvSpPr>
            <a:spLocks noGrp="1" noChangeArrowheads="1"/>
          </p:cNvSpPr>
          <p:nvPr>
            <p:ph type="sldNum" sz="quarter" idx="12"/>
          </p:nvPr>
        </p:nvSpPr>
        <p:spPr bwMode="auto">
          <a:xfrm>
            <a:off x="8305800" y="6400800"/>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ClrTx/>
              <a:buSzTx/>
              <a:buFontTx/>
              <a:buNone/>
              <a:defRPr/>
            </a:pPr>
            <a:fld id="{A019B8FC-7949-41CB-ABFF-58D253445342}" type="slidenum">
              <a:rPr lang="en-US" altLang="en-US" smtClean="0"/>
              <a:pPr>
                <a:spcBef>
                  <a:spcPct val="0"/>
                </a:spcBef>
                <a:buClrTx/>
                <a:buSzTx/>
                <a:buFontTx/>
                <a:buNone/>
                <a:defRPr/>
              </a:pPr>
              <a:t>16</a:t>
            </a:fld>
            <a:endParaRPr lang="en-US" altLang="en-US" sz="1400">
              <a:latin typeface="Times New Roman" panose="02020603050405020304" pitchFamily="18" charset="0"/>
            </a:endParaRPr>
          </a:p>
        </p:txBody>
      </p:sp>
      <p:sp>
        <p:nvSpPr>
          <p:cNvPr id="34820" name="Rectangle 4">
            <a:extLst>
              <a:ext uri="{FF2B5EF4-FFF2-40B4-BE49-F238E27FC236}">
                <a16:creationId xmlns:a16="http://schemas.microsoft.com/office/drawing/2014/main" id="{E435C655-A4B7-4F77-AA09-CE074C3CA2FE}"/>
              </a:ext>
            </a:extLst>
          </p:cNvPr>
          <p:cNvSpPr>
            <a:spLocks noChangeArrowheads="1"/>
          </p:cNvSpPr>
          <p:nvPr/>
        </p:nvSpPr>
        <p:spPr bwMode="auto">
          <a:xfrm>
            <a:off x="1524000" y="1488047"/>
            <a:ext cx="96774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ClrTx/>
              <a:buSzTx/>
              <a:buFont typeface="Arial" panose="020B0604020202020204" pitchFamily="34" charset="0"/>
              <a:buChar char="•"/>
            </a:pPr>
            <a:r>
              <a:rPr lang="en-IN" altLang="en-US" sz="2400" dirty="0">
                <a:solidFill>
                  <a:srgbClr val="0F0F0F"/>
                </a:solidFill>
                <a:latin typeface="TimesNewRomanPSMT"/>
              </a:rPr>
              <a:t>The nonlinear exponential function </a:t>
            </a:r>
            <a:r>
              <a:rPr lang="en-IN" altLang="en-US" sz="2400" dirty="0" err="1">
                <a:solidFill>
                  <a:srgbClr val="0F0F0F"/>
                </a:solidFill>
                <a:latin typeface="TimesNewRomanPSMT"/>
              </a:rPr>
              <a:t>e</a:t>
            </a:r>
            <a:r>
              <a:rPr lang="en-IN" altLang="en-US" sz="2400" i="1" baseline="30000" dirty="0" err="1">
                <a:solidFill>
                  <a:srgbClr val="0F0F0F"/>
                </a:solidFill>
                <a:latin typeface="TimesNewRomanPS"/>
              </a:rPr>
              <a:t>X</a:t>
            </a:r>
            <a:r>
              <a:rPr lang="en-IN" altLang="en-US" sz="2400" i="1" baseline="30000" dirty="0">
                <a:solidFill>
                  <a:srgbClr val="0F0F0F"/>
                </a:solidFill>
                <a:latin typeface="TimesNewRomanPS"/>
              </a:rPr>
              <a:t> </a:t>
            </a:r>
            <a:r>
              <a:rPr lang="en-IN" altLang="en-US" sz="2400" dirty="0">
                <a:solidFill>
                  <a:srgbClr val="0F0F0F"/>
                </a:solidFill>
                <a:latin typeface="TimesNewRomanPSMT"/>
              </a:rPr>
              <a:t>has a range between [0, ∞] and has an infinite range. </a:t>
            </a:r>
          </a:p>
          <a:p>
            <a:pPr algn="just">
              <a:spcBef>
                <a:spcPct val="0"/>
              </a:spcBef>
              <a:buClrTx/>
              <a:buSzTx/>
              <a:buFont typeface="Arial" panose="020B0604020202020204" pitchFamily="34" charset="0"/>
              <a:buChar char="•"/>
            </a:pPr>
            <a:r>
              <a:rPr lang="en-IN" altLang="en-US" sz="2400" dirty="0">
                <a:solidFill>
                  <a:srgbClr val="0F0F0F"/>
                </a:solidFill>
                <a:latin typeface="TimesNewRomanPSMT"/>
              </a:rPr>
              <a:t>The gradients for the function </a:t>
            </a:r>
            <a:r>
              <a:rPr lang="en-IN" altLang="en-US" sz="2400" dirty="0" err="1">
                <a:solidFill>
                  <a:srgbClr val="0F0F0F"/>
                </a:solidFill>
                <a:latin typeface="TimesNewRomanPSMT"/>
              </a:rPr>
              <a:t>e</a:t>
            </a:r>
            <a:r>
              <a:rPr lang="en-IN" altLang="en-US" sz="2400" i="1" baseline="30000" dirty="0" err="1">
                <a:solidFill>
                  <a:srgbClr val="0F0F0F"/>
                </a:solidFill>
                <a:latin typeface="TimesNewRomanPS"/>
              </a:rPr>
              <a:t>X</a:t>
            </a:r>
            <a:r>
              <a:rPr lang="en-IN" altLang="en-US" sz="2400" i="1" dirty="0">
                <a:solidFill>
                  <a:srgbClr val="0F0F0F"/>
                </a:solidFill>
                <a:latin typeface="TimesNewRomanPS"/>
              </a:rPr>
              <a:t> </a:t>
            </a:r>
            <a:r>
              <a:rPr lang="en-IN" altLang="en-US" sz="2400" dirty="0">
                <a:solidFill>
                  <a:srgbClr val="0F0F0F"/>
                </a:solidFill>
                <a:latin typeface="TimesNewRomanPSMT"/>
              </a:rPr>
              <a:t>exist between [0, ∞]. </a:t>
            </a:r>
          </a:p>
          <a:p>
            <a:pPr algn="just">
              <a:spcBef>
                <a:spcPct val="0"/>
              </a:spcBef>
              <a:buClrTx/>
              <a:buSzTx/>
              <a:buFont typeface="Arial" panose="020B0604020202020204" pitchFamily="34" charset="0"/>
              <a:buChar char="•"/>
            </a:pPr>
            <a:r>
              <a:rPr lang="en-IN" altLang="en-US" sz="2400" dirty="0">
                <a:solidFill>
                  <a:srgbClr val="0F0F0F"/>
                </a:solidFill>
                <a:latin typeface="TimesNewRomanPSMT"/>
              </a:rPr>
              <a:t>To find the optimal gradients, it is quite difficult within this infinite range. </a:t>
            </a:r>
          </a:p>
          <a:p>
            <a:pPr algn="just">
              <a:spcBef>
                <a:spcPct val="0"/>
              </a:spcBef>
              <a:buClrTx/>
              <a:buSzTx/>
              <a:buFont typeface="Arial" panose="020B0604020202020204" pitchFamily="34" charset="0"/>
              <a:buChar char="•"/>
            </a:pPr>
            <a:r>
              <a:rPr lang="en-IN" altLang="en-US" sz="2400" dirty="0">
                <a:solidFill>
                  <a:srgbClr val="0F0F0F"/>
                </a:solidFill>
                <a:latin typeface="TimesNewRomanPSMT"/>
              </a:rPr>
              <a:t>Hence, such functions though nonlinear cannot be taken as activation functions. </a:t>
            </a:r>
          </a:p>
          <a:p>
            <a:pPr algn="just">
              <a:spcBef>
                <a:spcPct val="0"/>
              </a:spcBef>
              <a:buClrTx/>
              <a:buSzTx/>
              <a:buFont typeface="Arial" panose="020B0604020202020204" pitchFamily="34" charset="0"/>
              <a:buChar char="•"/>
            </a:pPr>
            <a:r>
              <a:rPr lang="en-IN" altLang="en-US" sz="2400" dirty="0">
                <a:solidFill>
                  <a:srgbClr val="0F0F0F"/>
                </a:solidFill>
                <a:latin typeface="TimesNewRomanPSMT"/>
              </a:rPr>
              <a:t>Hence, the needs for activation functions which show active gradients within shorter intervals are needed. </a:t>
            </a:r>
          </a:p>
          <a:p>
            <a:pPr algn="just">
              <a:spcBef>
                <a:spcPct val="0"/>
              </a:spcBef>
              <a:buClrTx/>
              <a:buSzTx/>
              <a:buFont typeface="Arial" panose="020B0604020202020204" pitchFamily="34" charset="0"/>
              <a:buChar char="•"/>
            </a:pPr>
            <a:r>
              <a:rPr lang="en-IN" altLang="en-US" sz="2400" dirty="0">
                <a:solidFill>
                  <a:srgbClr val="0F0F0F"/>
                </a:solidFill>
                <a:latin typeface="TimesNewRomanPSMT"/>
              </a:rPr>
              <a:t>One such is the sigmoid activation function which will </a:t>
            </a:r>
            <a:r>
              <a:rPr lang="en-IN" altLang="en-US" sz="2400" dirty="0" err="1">
                <a:solidFill>
                  <a:srgbClr val="0F0F0F"/>
                </a:solidFill>
                <a:latin typeface="TimesNewRomanPSMT"/>
              </a:rPr>
              <a:t>analyze</a:t>
            </a:r>
            <a:r>
              <a:rPr lang="en-IN" altLang="en-US" sz="2400" dirty="0">
                <a:solidFill>
                  <a:srgbClr val="0F0F0F"/>
                </a:solidFill>
                <a:latin typeface="TimesNewRomanPSMT"/>
              </a:rPr>
              <a:t> the gradients between a small [0, 1] interval</a:t>
            </a:r>
            <a:endParaRPr lang="en-US" altLang="en-US" sz="2400" dirty="0">
              <a:latin typeface="Times New Roman" panose="02020603050405020304" pitchFamily="18" charset="0"/>
            </a:endParaRPr>
          </a:p>
        </p:txBody>
      </p:sp>
      <p:sp>
        <p:nvSpPr>
          <p:cNvPr id="5" name="Rectangle 4">
            <a:extLst>
              <a:ext uri="{FF2B5EF4-FFF2-40B4-BE49-F238E27FC236}">
                <a16:creationId xmlns:a16="http://schemas.microsoft.com/office/drawing/2014/main" id="{2EDE2516-4727-4710-987E-9C28853D5DCE}"/>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804D0417-5E90-456D-B7C4-2A5413CAC622}"/>
              </a:ext>
            </a:extLst>
          </p:cNvPr>
          <p:cNvCxnSpPr/>
          <p:nvPr/>
        </p:nvCxnSpPr>
        <p:spPr>
          <a:xfrm>
            <a:off x="152400" y="914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241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a:extLst>
              <a:ext uri="{FF2B5EF4-FFF2-40B4-BE49-F238E27FC236}">
                <a16:creationId xmlns:a16="http://schemas.microsoft.com/office/drawing/2014/main" id="{5D3D92CA-5067-4A5C-B513-F4DB3E9AB705}"/>
              </a:ext>
            </a:extLst>
          </p:cNvPr>
          <p:cNvSpPr>
            <a:spLocks noGrp="1" noChangeArrowheads="1"/>
          </p:cNvSpPr>
          <p:nvPr>
            <p:ph type="sldNum" sz="quarter" idx="12"/>
          </p:nvPr>
        </p:nvSpPr>
        <p:spPr bwMode="auto">
          <a:xfrm>
            <a:off x="8305800" y="6400800"/>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ClrTx/>
              <a:buSzTx/>
              <a:buFontTx/>
              <a:buNone/>
              <a:defRPr/>
            </a:pPr>
            <a:fld id="{A019B8FC-7949-41CB-ABFF-58D253445342}" type="slidenum">
              <a:rPr lang="en-US" altLang="en-US" smtClean="0"/>
              <a:pPr>
                <a:spcBef>
                  <a:spcPct val="0"/>
                </a:spcBef>
                <a:buClrTx/>
                <a:buSzTx/>
                <a:buFontTx/>
                <a:buNone/>
                <a:defRPr/>
              </a:pPr>
              <a:t>17</a:t>
            </a:fld>
            <a:endParaRPr lang="en-US" altLang="en-US" sz="1400">
              <a:latin typeface="Times New Roman" panose="02020603050405020304" pitchFamily="18" charset="0"/>
            </a:endParaRPr>
          </a:p>
        </p:txBody>
      </p:sp>
      <p:sp>
        <p:nvSpPr>
          <p:cNvPr id="5" name="Rectangle 4">
            <a:extLst>
              <a:ext uri="{FF2B5EF4-FFF2-40B4-BE49-F238E27FC236}">
                <a16:creationId xmlns:a16="http://schemas.microsoft.com/office/drawing/2014/main" id="{54F9F751-666A-4852-8CB8-70CDD719F2AE}"/>
              </a:ext>
            </a:extLst>
          </p:cNvPr>
          <p:cNvSpPr/>
          <p:nvPr/>
        </p:nvSpPr>
        <p:spPr>
          <a:xfrm>
            <a:off x="2133600" y="1014413"/>
            <a:ext cx="8839200" cy="4985980"/>
          </a:xfrm>
          <a:prstGeom prst="rect">
            <a:avLst/>
          </a:prstGeom>
        </p:spPr>
        <p:txBody>
          <a:bodyPr wrap="square">
            <a:spAutoFit/>
          </a:bodyPr>
          <a:lstStyle/>
          <a:p>
            <a:pPr marL="342900" indent="-342900" algn="just">
              <a:buFont typeface="Arial" panose="020B0604020202020204" pitchFamily="34" charset="0"/>
              <a:buChar char="•"/>
              <a:defRPr/>
            </a:pPr>
            <a:r>
              <a:rPr lang="en-IN" sz="2000" dirty="0">
                <a:latin typeface="Times New Roman" panose="02020603050405020304" pitchFamily="18" charset="0"/>
                <a:cs typeface="Times New Roman" panose="02020603050405020304" pitchFamily="18" charset="0"/>
              </a:rPr>
              <a:t>Input to neuron: x = (weight * input) + bias</a:t>
            </a:r>
          </a:p>
          <a:p>
            <a:pPr marL="342900" indent="-342900" algn="just">
              <a:buFont typeface="Arial" panose="020B0604020202020204" pitchFamily="34" charset="0"/>
              <a:buChar char="•"/>
              <a:defRPr/>
            </a:pPr>
            <a:endParaRPr lang="en-IN" sz="2000" dirty="0">
              <a:latin typeface="Times New Roman" panose="02020603050405020304" pitchFamily="18" charset="0"/>
              <a:cs typeface="Times New Roman" panose="02020603050405020304" pitchFamily="18" charset="0"/>
            </a:endParaRPr>
          </a:p>
          <a:p>
            <a:pPr algn="just">
              <a:defRPr/>
            </a:pPr>
            <a:r>
              <a:rPr lang="en-US" altLang="en-US" sz="2000" dirty="0">
                <a:latin typeface="Times New Roman" panose="02020603050405020304" pitchFamily="18" charset="0"/>
                <a:cs typeface="Times New Roman" panose="02020603050405020304" pitchFamily="18" charset="0"/>
              </a:rPr>
              <a:t>Post that, an activation function is applied on the above result, x</a:t>
            </a:r>
          </a:p>
          <a:p>
            <a:pPr algn="just">
              <a:defRPr/>
            </a:pPr>
            <a:r>
              <a:rPr lang="en-US" altLang="en-US" sz="200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defRPr/>
            </a:pPr>
            <a:endParaRPr lang="en-IN" sz="2000" dirty="0">
              <a:latin typeface="Times New Roman" panose="02020603050405020304" pitchFamily="18" charset="0"/>
              <a:cs typeface="Times New Roman" panose="02020603050405020304" pitchFamily="18" charset="0"/>
            </a:endParaRPr>
          </a:p>
          <a:p>
            <a:pPr algn="just">
              <a:defRPr/>
            </a:pPr>
            <a:endParaRPr lang="en-IN" sz="2000" dirty="0">
              <a:latin typeface="Times New Roman" panose="02020603050405020304" pitchFamily="18" charset="0"/>
              <a:cs typeface="Times New Roman" panose="02020603050405020304" pitchFamily="18" charset="0"/>
            </a:endParaRPr>
          </a:p>
          <a:p>
            <a:pPr algn="just">
              <a:defRPr/>
            </a:pP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defRPr/>
            </a:pPr>
            <a:r>
              <a:rPr lang="en-IN" sz="2000" dirty="0">
                <a:latin typeface="Times New Roman" panose="02020603050405020304" pitchFamily="18" charset="0"/>
                <a:cs typeface="Times New Roman" panose="02020603050405020304" pitchFamily="18" charset="0"/>
              </a:rPr>
              <a:t>Imagine a neural network without the activation functions. </a:t>
            </a:r>
          </a:p>
          <a:p>
            <a:pPr marL="342900" indent="-342900" algn="just">
              <a:buFont typeface="Arial" panose="020B0604020202020204" pitchFamily="34" charset="0"/>
              <a:buChar char="•"/>
              <a:defRPr/>
            </a:pPr>
            <a:r>
              <a:rPr lang="en-IN" sz="2000" dirty="0">
                <a:latin typeface="Times New Roman" panose="02020603050405020304" pitchFamily="18" charset="0"/>
                <a:cs typeface="Times New Roman" panose="02020603050405020304" pitchFamily="18" charset="0"/>
              </a:rPr>
              <a:t>In that case, every neuron will only be performing a linear transformation on the inputs using the weights and biases. </a:t>
            </a:r>
          </a:p>
          <a:p>
            <a:pPr marL="342900" indent="-342900" algn="just">
              <a:buFont typeface="Arial" panose="020B0604020202020204" pitchFamily="34" charset="0"/>
              <a:buChar char="•"/>
              <a:defRPr/>
            </a:pPr>
            <a:r>
              <a:rPr lang="en-IN" sz="2000" dirty="0">
                <a:latin typeface="Times New Roman" panose="02020603050405020304" pitchFamily="18" charset="0"/>
                <a:cs typeface="Times New Roman" panose="02020603050405020304" pitchFamily="18" charset="0"/>
              </a:rPr>
              <a:t>Although linear transformations make the neural network simpler, but this network would be less powerful and will not be able to learn the complex patterns from the data.</a:t>
            </a:r>
          </a:p>
          <a:p>
            <a:pPr marL="342900" indent="-342900" algn="just">
              <a:buFont typeface="Arial" panose="020B0604020202020204" pitchFamily="34" charset="0"/>
              <a:buChar char="•"/>
              <a:defRPr/>
            </a:pPr>
            <a:r>
              <a:rPr lang="en-IN" sz="2000" dirty="0">
                <a:latin typeface="Times New Roman" panose="02020603050405020304" pitchFamily="18" charset="0"/>
                <a:cs typeface="Times New Roman" panose="02020603050405020304" pitchFamily="18" charset="0"/>
              </a:rPr>
              <a:t>Thus we use a non linear transformation to the inputs of the neuron and his non-linearity in the network is introduced by an activation function.</a:t>
            </a:r>
          </a:p>
          <a:p>
            <a:pPr marL="342900" indent="-342900" algn="just">
              <a:buFont typeface="Arial" panose="020B0604020202020204" pitchFamily="34" charset="0"/>
              <a:buChar char="•"/>
              <a:defRPr/>
            </a:pPr>
            <a:endParaRPr lang="en-US" dirty="0">
              <a:cs typeface="Times New Roman" panose="02020603050405020304" pitchFamily="18" charset="0"/>
            </a:endParaRPr>
          </a:p>
        </p:txBody>
      </p:sp>
      <p:pic>
        <p:nvPicPr>
          <p:cNvPr id="25604" name="Picture 2">
            <a:extLst>
              <a:ext uri="{FF2B5EF4-FFF2-40B4-BE49-F238E27FC236}">
                <a16:creationId xmlns:a16="http://schemas.microsoft.com/office/drawing/2014/main" id="{7CD63376-1436-4888-86EC-D23331FE0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006600"/>
            <a:ext cx="51562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8CA193F6-1538-493C-8811-A2112B5E9E9B}"/>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A7CACF8-CA66-4D57-A44E-C5AD222B7298}"/>
              </a:ext>
            </a:extLst>
          </p:cNvPr>
          <p:cNvCxnSpPr/>
          <p:nvPr/>
        </p:nvCxnSpPr>
        <p:spPr>
          <a:xfrm>
            <a:off x="152400" y="914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795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EDC81DF3-A9B0-41F6-ABBD-2456D054776E}"/>
              </a:ext>
            </a:extLst>
          </p:cNvPr>
          <p:cNvSpPr>
            <a:spLocks noGrp="1" noChangeArrowheads="1"/>
          </p:cNvSpPr>
          <p:nvPr>
            <p:ph type="title"/>
          </p:nvPr>
        </p:nvSpPr>
        <p:spPr>
          <a:xfrm>
            <a:off x="457200" y="226302"/>
            <a:ext cx="8628637" cy="984885"/>
          </a:xfrm>
        </p:spPr>
        <p:txBody>
          <a:bodyPr/>
          <a:lstStyle/>
          <a:p>
            <a:r>
              <a:rPr lang="en-US" altLang="en-US" dirty="0"/>
              <a:t>Role of Bias:</a:t>
            </a:r>
            <a:br>
              <a:rPr lang="en-US" altLang="en-US" dirty="0"/>
            </a:br>
            <a:endParaRPr lang="en-US" altLang="en-US" dirty="0"/>
          </a:p>
        </p:txBody>
      </p:sp>
      <p:sp>
        <p:nvSpPr>
          <p:cNvPr id="35843" name="Slide Number Placeholder 3">
            <a:extLst>
              <a:ext uri="{FF2B5EF4-FFF2-40B4-BE49-F238E27FC236}">
                <a16:creationId xmlns:a16="http://schemas.microsoft.com/office/drawing/2014/main" id="{390F132E-F620-4441-8305-C225BBB708DD}"/>
              </a:ext>
            </a:extLst>
          </p:cNvPr>
          <p:cNvSpPr>
            <a:spLocks noGrp="1" noChangeArrowheads="1"/>
          </p:cNvSpPr>
          <p:nvPr>
            <p:ph type="sldNum" sz="quarter" idx="12"/>
          </p:nvPr>
        </p:nvSpPr>
        <p:spPr bwMode="auto">
          <a:xfrm>
            <a:off x="8305800" y="6400800"/>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ClrTx/>
              <a:buSzTx/>
              <a:buFontTx/>
              <a:buNone/>
              <a:defRPr/>
            </a:pPr>
            <a:fld id="{A019B8FC-7949-41CB-ABFF-58D253445342}" type="slidenum">
              <a:rPr lang="en-US" altLang="en-US" smtClean="0"/>
              <a:pPr>
                <a:spcBef>
                  <a:spcPct val="0"/>
                </a:spcBef>
                <a:buClrTx/>
                <a:buSzTx/>
                <a:buFontTx/>
                <a:buNone/>
                <a:defRPr/>
              </a:pPr>
              <a:t>18</a:t>
            </a:fld>
            <a:endParaRPr lang="en-US" altLang="en-US" sz="1400">
              <a:latin typeface="Times New Roman" panose="02020603050405020304" pitchFamily="18" charset="0"/>
            </a:endParaRPr>
          </a:p>
        </p:txBody>
      </p:sp>
      <p:pic>
        <p:nvPicPr>
          <p:cNvPr id="35844" name="Rectangle 4">
            <a:extLst>
              <a:ext uri="{FF2B5EF4-FFF2-40B4-BE49-F238E27FC236}">
                <a16:creationId xmlns:a16="http://schemas.microsoft.com/office/drawing/2014/main" id="{E4ED03C9-C896-4FD9-9A28-9DACC9DD974F}"/>
              </a:ext>
            </a:extLst>
          </p:cNvPr>
          <p:cNvPicPr>
            <a:picLocks noRot="1" noChangeAspect="1" noMove="1" noResize="1" noEditPoints="1" noAdjustHandles="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041400"/>
            <a:ext cx="7531100" cy="565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B415D6F3-ECD9-4AEB-8ADE-001FBF8C0EC3}"/>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C0B4D36-8F8A-4BC8-B6F2-BF0A6B2A2C0A}"/>
              </a:ext>
            </a:extLst>
          </p:cNvPr>
          <p:cNvCxnSpPr/>
          <p:nvPr/>
        </p:nvCxnSpPr>
        <p:spPr>
          <a:xfrm>
            <a:off x="152400" y="914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793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CE11-3140-0C58-BDB9-86E977C8FCE8}"/>
              </a:ext>
            </a:extLst>
          </p:cNvPr>
          <p:cNvSpPr>
            <a:spLocks noGrp="1"/>
          </p:cNvSpPr>
          <p:nvPr>
            <p:ph type="title"/>
          </p:nvPr>
        </p:nvSpPr>
        <p:spPr>
          <a:xfrm>
            <a:off x="304801" y="145231"/>
            <a:ext cx="11205794" cy="492443"/>
          </a:xfrm>
        </p:spPr>
        <p:txBody>
          <a:bodyPr/>
          <a:lstStyle/>
          <a:p>
            <a:r>
              <a:rPr lang="en-GB" dirty="0"/>
              <a:t>Types of Activation functions</a:t>
            </a:r>
            <a:endParaRPr lang="en-IN" dirty="0"/>
          </a:p>
        </p:txBody>
      </p:sp>
      <p:sp>
        <p:nvSpPr>
          <p:cNvPr id="3" name="Slide Number Placeholder 2">
            <a:extLst>
              <a:ext uri="{FF2B5EF4-FFF2-40B4-BE49-F238E27FC236}">
                <a16:creationId xmlns:a16="http://schemas.microsoft.com/office/drawing/2014/main" id="{8E55B3B4-67C0-3B38-7001-5062D7660C6A}"/>
              </a:ext>
            </a:extLst>
          </p:cNvPr>
          <p:cNvSpPr>
            <a:spLocks noGrp="1"/>
          </p:cNvSpPr>
          <p:nvPr>
            <p:ph type="sldNum" sz="quarter" idx="7"/>
          </p:nvPr>
        </p:nvSpPr>
        <p:spPr/>
        <p:txBody>
          <a:bodyPr/>
          <a:lstStyle/>
          <a:p>
            <a:pPr marL="38100">
              <a:lnSpc>
                <a:spcPts val="1240"/>
              </a:lnSpc>
            </a:pPr>
            <a:fld id="{81D60167-4931-47E6-BA6A-407CBD079E47}" type="slidenum">
              <a:rPr lang="en-IN" smtClean="0"/>
              <a:t>19</a:t>
            </a:fld>
            <a:endParaRPr lang="en-IN" dirty="0"/>
          </a:p>
        </p:txBody>
      </p:sp>
      <p:pic>
        <p:nvPicPr>
          <p:cNvPr id="5" name="Picture 4">
            <a:extLst>
              <a:ext uri="{FF2B5EF4-FFF2-40B4-BE49-F238E27FC236}">
                <a16:creationId xmlns:a16="http://schemas.microsoft.com/office/drawing/2014/main" id="{12454B40-13B6-23A7-7C0F-7256FDFB1C72}"/>
              </a:ext>
            </a:extLst>
          </p:cNvPr>
          <p:cNvPicPr>
            <a:picLocks noChangeAspect="1"/>
          </p:cNvPicPr>
          <p:nvPr/>
        </p:nvPicPr>
        <p:blipFill>
          <a:blip r:embed="rId2"/>
          <a:stretch>
            <a:fillRect/>
          </a:stretch>
        </p:blipFill>
        <p:spPr>
          <a:xfrm>
            <a:off x="1066800" y="1066800"/>
            <a:ext cx="4281488" cy="2224088"/>
          </a:xfrm>
          <a:prstGeom prst="rect">
            <a:avLst/>
          </a:prstGeom>
        </p:spPr>
      </p:pic>
      <p:pic>
        <p:nvPicPr>
          <p:cNvPr id="7" name="Picture 6">
            <a:extLst>
              <a:ext uri="{FF2B5EF4-FFF2-40B4-BE49-F238E27FC236}">
                <a16:creationId xmlns:a16="http://schemas.microsoft.com/office/drawing/2014/main" id="{E831D734-16C4-5E13-1335-6423CECE225D}"/>
              </a:ext>
            </a:extLst>
          </p:cNvPr>
          <p:cNvPicPr>
            <a:picLocks noChangeAspect="1"/>
          </p:cNvPicPr>
          <p:nvPr/>
        </p:nvPicPr>
        <p:blipFill>
          <a:blip r:embed="rId3"/>
          <a:stretch>
            <a:fillRect/>
          </a:stretch>
        </p:blipFill>
        <p:spPr>
          <a:xfrm>
            <a:off x="6336323" y="1066800"/>
            <a:ext cx="5391150" cy="2045654"/>
          </a:xfrm>
          <a:prstGeom prst="rect">
            <a:avLst/>
          </a:prstGeom>
        </p:spPr>
      </p:pic>
      <p:pic>
        <p:nvPicPr>
          <p:cNvPr id="9" name="Picture 8">
            <a:extLst>
              <a:ext uri="{FF2B5EF4-FFF2-40B4-BE49-F238E27FC236}">
                <a16:creationId xmlns:a16="http://schemas.microsoft.com/office/drawing/2014/main" id="{4BA08C32-0CD8-1AF1-6F6E-0898532C5DB3}"/>
              </a:ext>
            </a:extLst>
          </p:cNvPr>
          <p:cNvPicPr>
            <a:picLocks noChangeAspect="1"/>
          </p:cNvPicPr>
          <p:nvPr/>
        </p:nvPicPr>
        <p:blipFill>
          <a:blip r:embed="rId4"/>
          <a:stretch>
            <a:fillRect/>
          </a:stretch>
        </p:blipFill>
        <p:spPr>
          <a:xfrm>
            <a:off x="990600" y="3657600"/>
            <a:ext cx="4281488" cy="2224088"/>
          </a:xfrm>
          <a:prstGeom prst="rect">
            <a:avLst/>
          </a:prstGeom>
        </p:spPr>
      </p:pic>
      <p:pic>
        <p:nvPicPr>
          <p:cNvPr id="11" name="Picture 10">
            <a:extLst>
              <a:ext uri="{FF2B5EF4-FFF2-40B4-BE49-F238E27FC236}">
                <a16:creationId xmlns:a16="http://schemas.microsoft.com/office/drawing/2014/main" id="{40805877-F670-4184-7E7E-4DB5624E51BF}"/>
              </a:ext>
            </a:extLst>
          </p:cNvPr>
          <p:cNvPicPr>
            <a:picLocks noChangeAspect="1"/>
          </p:cNvPicPr>
          <p:nvPr/>
        </p:nvPicPr>
        <p:blipFill>
          <a:blip r:embed="rId5"/>
          <a:stretch>
            <a:fillRect/>
          </a:stretch>
        </p:blipFill>
        <p:spPr>
          <a:xfrm>
            <a:off x="6119445" y="3736169"/>
            <a:ext cx="5391150" cy="2441893"/>
          </a:xfrm>
          <a:prstGeom prst="rect">
            <a:avLst/>
          </a:prstGeom>
        </p:spPr>
      </p:pic>
      <p:sp>
        <p:nvSpPr>
          <p:cNvPr id="12" name="Rectangle 11">
            <a:extLst>
              <a:ext uri="{FF2B5EF4-FFF2-40B4-BE49-F238E27FC236}">
                <a16:creationId xmlns:a16="http://schemas.microsoft.com/office/drawing/2014/main" id="{5C27779F-4F74-4520-514B-C1707CDD5BED}"/>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428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752600" y="1583302"/>
            <a:ext cx="7781290" cy="3506729"/>
          </a:xfrm>
          <a:prstGeom prst="rect">
            <a:avLst/>
          </a:prstGeom>
        </p:spPr>
        <p:txBody>
          <a:bodyPr vert="horz" wrap="square" lIns="0" tIns="102235" rIns="0" bIns="0" rtlCol="0">
            <a:spAutoFit/>
          </a:bodyPr>
          <a:lstStyle/>
          <a:p>
            <a:pPr marL="241300" indent="-228600">
              <a:spcBef>
                <a:spcPts val="805"/>
              </a:spcBef>
              <a:buFont typeface="Arial"/>
              <a:buChar char="•"/>
              <a:tabLst>
                <a:tab pos="241300" algn="l"/>
              </a:tabLst>
            </a:pPr>
            <a:r>
              <a:rPr sz="2400" dirty="0">
                <a:latin typeface="Times New Roman" panose="02020603050405020304" pitchFamily="18" charset="0"/>
                <a:cs typeface="Times New Roman" panose="02020603050405020304" pitchFamily="18" charset="0"/>
              </a:rPr>
              <a:t>Introduction</a:t>
            </a:r>
          </a:p>
          <a:p>
            <a:pPr marL="241300" indent="-228600">
              <a:spcBef>
                <a:spcPts val="710"/>
              </a:spcBef>
              <a:buFont typeface="Arial"/>
              <a:buChar char="•"/>
              <a:tabLst>
                <a:tab pos="241300" algn="l"/>
              </a:tabLst>
            </a:pPr>
            <a:r>
              <a:rPr sz="2400" dirty="0">
                <a:latin typeface="Times New Roman" panose="02020603050405020304" pitchFamily="18" charset="0"/>
                <a:cs typeface="Times New Roman" panose="02020603050405020304" pitchFamily="18" charset="0"/>
              </a:rPr>
              <a:t>Neural Network</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Representation</a:t>
            </a:r>
          </a:p>
          <a:p>
            <a:pPr marL="241300" indent="-228600">
              <a:spcBef>
                <a:spcPts val="720"/>
              </a:spcBef>
              <a:buFont typeface="Arial"/>
              <a:buChar char="•"/>
              <a:tabLst>
                <a:tab pos="241300" algn="l"/>
              </a:tabLst>
            </a:pPr>
            <a:r>
              <a:rPr sz="2400" dirty="0">
                <a:latin typeface="Times New Roman" panose="02020603050405020304" pitchFamily="18" charset="0"/>
                <a:cs typeface="Times New Roman" panose="02020603050405020304" pitchFamily="18" charset="0"/>
              </a:rPr>
              <a:t>Appropriate </a:t>
            </a:r>
            <a:r>
              <a:rPr sz="2400" spc="-5" dirty="0">
                <a:latin typeface="Times New Roman" panose="02020603050405020304" pitchFamily="18" charset="0"/>
                <a:cs typeface="Times New Roman" panose="02020603050405020304" pitchFamily="18" charset="0"/>
              </a:rPr>
              <a:t>Problems </a:t>
            </a:r>
            <a:r>
              <a:rPr sz="2400" dirty="0">
                <a:latin typeface="Times New Roman" panose="02020603050405020304" pitchFamily="18" charset="0"/>
                <a:cs typeface="Times New Roman" panose="02020603050405020304" pitchFamily="18" charset="0"/>
              </a:rPr>
              <a:t>for Neural Network</a:t>
            </a:r>
            <a:r>
              <a:rPr sz="2400" spc="-4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Learning</a:t>
            </a:r>
          </a:p>
          <a:p>
            <a:pPr marL="241300" indent="-228600">
              <a:spcBef>
                <a:spcPts val="710"/>
              </a:spcBef>
              <a:buFont typeface="Arial"/>
              <a:buChar char="•"/>
              <a:tabLst>
                <a:tab pos="241300" algn="l"/>
              </a:tabLst>
            </a:pPr>
            <a:r>
              <a:rPr sz="2400" dirty="0">
                <a:latin typeface="Times New Roman" panose="02020603050405020304" pitchFamily="18" charset="0"/>
                <a:cs typeface="Times New Roman" panose="02020603050405020304" pitchFamily="18" charset="0"/>
              </a:rPr>
              <a:t>Perceptrons</a:t>
            </a:r>
          </a:p>
          <a:p>
            <a:pPr marL="241300" indent="-228600">
              <a:spcBef>
                <a:spcPts val="710"/>
              </a:spcBef>
              <a:buFont typeface="Arial"/>
              <a:buChar char="•"/>
              <a:tabLst>
                <a:tab pos="241300" algn="l"/>
              </a:tabLst>
            </a:pPr>
            <a:r>
              <a:rPr sz="2400" dirty="0">
                <a:latin typeface="Times New Roman" panose="02020603050405020304" pitchFamily="18" charset="0"/>
                <a:cs typeface="Times New Roman" panose="02020603050405020304" pitchFamily="18" charset="0"/>
              </a:rPr>
              <a:t>Multilayer Networks and </a:t>
            </a:r>
            <a:r>
              <a:rPr sz="2400" spc="-35" dirty="0">
                <a:latin typeface="Times New Roman" panose="02020603050405020304" pitchFamily="18" charset="0"/>
                <a:cs typeface="Times New Roman" panose="02020603050405020304" pitchFamily="18" charset="0"/>
              </a:rPr>
              <a:t>BACKPROPAGATION</a:t>
            </a:r>
            <a:r>
              <a:rPr sz="2400" spc="-15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Algorithms</a:t>
            </a:r>
            <a:endParaRPr sz="2400" dirty="0">
              <a:latin typeface="Times New Roman" panose="02020603050405020304" pitchFamily="18" charset="0"/>
              <a:cs typeface="Times New Roman" panose="02020603050405020304" pitchFamily="18" charset="0"/>
            </a:endParaRPr>
          </a:p>
          <a:p>
            <a:pPr marL="241300" indent="-228600">
              <a:spcBef>
                <a:spcPts val="720"/>
              </a:spcBef>
              <a:buFont typeface="Arial"/>
              <a:buChar char="•"/>
              <a:tabLst>
                <a:tab pos="241300" algn="l"/>
              </a:tabLst>
            </a:pPr>
            <a:r>
              <a:rPr sz="2400" spc="-5" dirty="0">
                <a:latin typeface="Times New Roman" panose="02020603050405020304" pitchFamily="18" charset="0"/>
                <a:cs typeface="Times New Roman" panose="02020603050405020304" pitchFamily="18" charset="0"/>
              </a:rPr>
              <a:t>Remarks </a:t>
            </a:r>
            <a:r>
              <a:rPr sz="2400" dirty="0">
                <a:latin typeface="Times New Roman" panose="02020603050405020304" pitchFamily="18" charset="0"/>
                <a:cs typeface="Times New Roman" panose="02020603050405020304" pitchFamily="18" charset="0"/>
              </a:rPr>
              <a:t>on the </a:t>
            </a:r>
            <a:r>
              <a:rPr sz="2400" spc="-35" dirty="0">
                <a:latin typeface="Times New Roman" panose="02020603050405020304" pitchFamily="18" charset="0"/>
                <a:cs typeface="Times New Roman" panose="02020603050405020304" pitchFamily="18" charset="0"/>
              </a:rPr>
              <a:t>BACKPROPAGATION</a:t>
            </a:r>
            <a:r>
              <a:rPr sz="2400" spc="-9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Algorithms</a:t>
            </a:r>
            <a:endParaRPr lang="en-GB" sz="2400" spc="-5" dirty="0">
              <a:latin typeface="Times New Roman" panose="02020603050405020304" pitchFamily="18" charset="0"/>
              <a:cs typeface="Times New Roman" panose="02020603050405020304" pitchFamily="18" charset="0"/>
            </a:endParaRPr>
          </a:p>
          <a:p>
            <a:pPr marL="285750" marR="0" indent="-285750" algn="just">
              <a:spcBef>
                <a:spcPts val="0"/>
              </a:spcBef>
              <a:spcAft>
                <a:spcPts val="0"/>
              </a:spcAft>
              <a:buFont typeface="Arial" panose="020B0604020202020204" pitchFamily="34" charset="0"/>
              <a:buChar char="•"/>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Advanced Topics in Artificial Neural Networks.</a:t>
            </a:r>
            <a:endParaRPr lang="en-US" sz="2400" dirty="0">
              <a:solidFill>
                <a:srgbClr val="000000"/>
              </a:solidFill>
              <a:effectLst/>
              <a:latin typeface="Times New Roman" panose="02020603050405020304" pitchFamily="18" charset="0"/>
              <a:ea typeface="Segoe UI" panose="020B0502040204020203" pitchFamily="34" charset="0"/>
              <a:cs typeface="Times New Roman" panose="02020603050405020304" pitchFamily="18" charset="0"/>
            </a:endParaRPr>
          </a:p>
          <a:p>
            <a:pPr marL="285750" indent="-285750">
              <a:buFont typeface="Arial" panose="020B0604020202020204" pitchFamily="34" charset="0"/>
              <a:buChar char="•"/>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Case Study: Defeating a CAPTCHA</a:t>
            </a:r>
            <a:endParaRPr sz="2400" dirty="0">
              <a:latin typeface="Times New Roman" panose="02020603050405020304" pitchFamily="18" charset="0"/>
              <a:cs typeface="Times New Roman" panose="02020603050405020304" pitchFamily="18" charset="0"/>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a:t>
            </a:fld>
            <a:endParaRPr dirty="0"/>
          </a:p>
        </p:txBody>
      </p:sp>
      <p:sp>
        <p:nvSpPr>
          <p:cNvPr id="3" name="object 3"/>
          <p:cNvSpPr txBox="1">
            <a:spLocks noGrp="1"/>
          </p:cNvSpPr>
          <p:nvPr>
            <p:ph type="title"/>
          </p:nvPr>
        </p:nvSpPr>
        <p:spPr>
          <a:xfrm>
            <a:off x="433387" y="485334"/>
            <a:ext cx="2638425" cy="666115"/>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fornian FB"/>
                <a:cs typeface="Californian FB"/>
              </a:rPr>
              <a:t>CONTE</a:t>
            </a:r>
            <a:r>
              <a:rPr sz="4200" spc="-20" dirty="0">
                <a:latin typeface="Californian FB"/>
                <a:cs typeface="Californian FB"/>
              </a:rPr>
              <a:t>N</a:t>
            </a:r>
            <a:r>
              <a:rPr sz="4200" dirty="0">
                <a:latin typeface="Californian FB"/>
                <a:cs typeface="Californian FB"/>
              </a:rPr>
              <a:t>T</a:t>
            </a:r>
          </a:p>
        </p:txBody>
      </p:sp>
      <p:sp>
        <p:nvSpPr>
          <p:cNvPr id="8" name="Rectangle 7">
            <a:extLst>
              <a:ext uri="{FF2B5EF4-FFF2-40B4-BE49-F238E27FC236}">
                <a16:creationId xmlns:a16="http://schemas.microsoft.com/office/drawing/2014/main" id="{91634A7F-2B53-4AAE-9C53-05D1EA11FA9C}"/>
              </a:ext>
            </a:extLst>
          </p:cNvPr>
          <p:cNvSpPr/>
          <p:nvPr/>
        </p:nvSpPr>
        <p:spPr>
          <a:xfrm>
            <a:off x="152400" y="253265"/>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DE5E020-CBAF-4E49-B4DB-DCB89DF4B910}"/>
              </a:ext>
            </a:extLst>
          </p:cNvPr>
          <p:cNvCxnSpPr/>
          <p:nvPr/>
        </p:nvCxnSpPr>
        <p:spPr>
          <a:xfrm>
            <a:off x="152400" y="1295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EF691-A834-8C34-26D2-CE4F17986BCE}"/>
              </a:ext>
            </a:extLst>
          </p:cNvPr>
          <p:cNvSpPr>
            <a:spLocks noGrp="1"/>
          </p:cNvSpPr>
          <p:nvPr>
            <p:ph type="title"/>
          </p:nvPr>
        </p:nvSpPr>
        <p:spPr>
          <a:xfrm>
            <a:off x="304801" y="145231"/>
            <a:ext cx="10105518" cy="492443"/>
          </a:xfrm>
        </p:spPr>
        <p:txBody>
          <a:bodyPr/>
          <a:lstStyle/>
          <a:p>
            <a:r>
              <a:rPr lang="en-GB" dirty="0"/>
              <a:t>Types of Activation functions</a:t>
            </a:r>
            <a:endParaRPr lang="en-IN" dirty="0"/>
          </a:p>
        </p:txBody>
      </p:sp>
      <p:sp>
        <p:nvSpPr>
          <p:cNvPr id="3" name="Slide Number Placeholder 2">
            <a:extLst>
              <a:ext uri="{FF2B5EF4-FFF2-40B4-BE49-F238E27FC236}">
                <a16:creationId xmlns:a16="http://schemas.microsoft.com/office/drawing/2014/main" id="{918A0B97-CAB8-9F68-C661-6F5EE5C09BA2}"/>
              </a:ext>
            </a:extLst>
          </p:cNvPr>
          <p:cNvSpPr>
            <a:spLocks noGrp="1"/>
          </p:cNvSpPr>
          <p:nvPr>
            <p:ph type="sldNum" sz="quarter" idx="7"/>
          </p:nvPr>
        </p:nvSpPr>
        <p:spPr/>
        <p:txBody>
          <a:bodyPr/>
          <a:lstStyle/>
          <a:p>
            <a:pPr marL="38100">
              <a:lnSpc>
                <a:spcPts val="1240"/>
              </a:lnSpc>
            </a:pPr>
            <a:fld id="{81D60167-4931-47E6-BA6A-407CBD079E47}" type="slidenum">
              <a:rPr lang="en-IN" smtClean="0"/>
              <a:t>20</a:t>
            </a:fld>
            <a:endParaRPr lang="en-IN" dirty="0"/>
          </a:p>
        </p:txBody>
      </p:sp>
      <p:pic>
        <p:nvPicPr>
          <p:cNvPr id="5" name="Picture 4">
            <a:extLst>
              <a:ext uri="{FF2B5EF4-FFF2-40B4-BE49-F238E27FC236}">
                <a16:creationId xmlns:a16="http://schemas.microsoft.com/office/drawing/2014/main" id="{E3063135-AE68-2DEB-F2F7-C4B4C8FCE852}"/>
              </a:ext>
            </a:extLst>
          </p:cNvPr>
          <p:cNvPicPr>
            <a:picLocks noChangeAspect="1"/>
          </p:cNvPicPr>
          <p:nvPr/>
        </p:nvPicPr>
        <p:blipFill>
          <a:blip r:embed="rId2"/>
          <a:stretch>
            <a:fillRect/>
          </a:stretch>
        </p:blipFill>
        <p:spPr>
          <a:xfrm>
            <a:off x="738722" y="1242022"/>
            <a:ext cx="5129213" cy="2176463"/>
          </a:xfrm>
          <a:prstGeom prst="rect">
            <a:avLst/>
          </a:prstGeom>
        </p:spPr>
      </p:pic>
      <p:pic>
        <p:nvPicPr>
          <p:cNvPr id="7" name="Picture 6">
            <a:extLst>
              <a:ext uri="{FF2B5EF4-FFF2-40B4-BE49-F238E27FC236}">
                <a16:creationId xmlns:a16="http://schemas.microsoft.com/office/drawing/2014/main" id="{ACD205DB-044E-FAED-82BA-A913FF434148}"/>
              </a:ext>
            </a:extLst>
          </p:cNvPr>
          <p:cNvPicPr>
            <a:picLocks noChangeAspect="1"/>
          </p:cNvPicPr>
          <p:nvPr/>
        </p:nvPicPr>
        <p:blipFill>
          <a:blip r:embed="rId3"/>
          <a:stretch>
            <a:fillRect/>
          </a:stretch>
        </p:blipFill>
        <p:spPr>
          <a:xfrm>
            <a:off x="6316173" y="1252537"/>
            <a:ext cx="5491162" cy="2176463"/>
          </a:xfrm>
          <a:prstGeom prst="rect">
            <a:avLst/>
          </a:prstGeom>
        </p:spPr>
      </p:pic>
      <p:pic>
        <p:nvPicPr>
          <p:cNvPr id="9" name="Picture 8">
            <a:extLst>
              <a:ext uri="{FF2B5EF4-FFF2-40B4-BE49-F238E27FC236}">
                <a16:creationId xmlns:a16="http://schemas.microsoft.com/office/drawing/2014/main" id="{DB4ECA12-6CA5-EA0F-58F7-385D91513857}"/>
              </a:ext>
            </a:extLst>
          </p:cNvPr>
          <p:cNvPicPr>
            <a:picLocks noChangeAspect="1"/>
          </p:cNvPicPr>
          <p:nvPr/>
        </p:nvPicPr>
        <p:blipFill>
          <a:blip r:embed="rId4"/>
          <a:stretch>
            <a:fillRect/>
          </a:stretch>
        </p:blipFill>
        <p:spPr>
          <a:xfrm>
            <a:off x="738722" y="3886200"/>
            <a:ext cx="4823342" cy="2417486"/>
          </a:xfrm>
          <a:prstGeom prst="rect">
            <a:avLst/>
          </a:prstGeom>
        </p:spPr>
      </p:pic>
      <p:pic>
        <p:nvPicPr>
          <p:cNvPr id="11" name="Picture 10">
            <a:extLst>
              <a:ext uri="{FF2B5EF4-FFF2-40B4-BE49-F238E27FC236}">
                <a16:creationId xmlns:a16="http://schemas.microsoft.com/office/drawing/2014/main" id="{BC17459B-5D53-1AC8-85F8-BCA9C83B0423}"/>
              </a:ext>
            </a:extLst>
          </p:cNvPr>
          <p:cNvPicPr>
            <a:picLocks noChangeAspect="1"/>
          </p:cNvPicPr>
          <p:nvPr/>
        </p:nvPicPr>
        <p:blipFill>
          <a:blip r:embed="rId5"/>
          <a:stretch>
            <a:fillRect/>
          </a:stretch>
        </p:blipFill>
        <p:spPr>
          <a:xfrm>
            <a:off x="6323207" y="4047501"/>
            <a:ext cx="5705475" cy="2417486"/>
          </a:xfrm>
          <a:prstGeom prst="rect">
            <a:avLst/>
          </a:prstGeom>
        </p:spPr>
      </p:pic>
      <p:sp>
        <p:nvSpPr>
          <p:cNvPr id="12" name="Rectangle 11">
            <a:extLst>
              <a:ext uri="{FF2B5EF4-FFF2-40B4-BE49-F238E27FC236}">
                <a16:creationId xmlns:a16="http://schemas.microsoft.com/office/drawing/2014/main" id="{71CF0303-4DF0-6A46-36E2-346BB068EBF4}"/>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1239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40" y="346653"/>
            <a:ext cx="10346690" cy="659155"/>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fornian FB"/>
                <a:cs typeface="Californian FB"/>
              </a:rPr>
              <a:t>N</a:t>
            </a:r>
            <a:r>
              <a:rPr lang="en-GB" sz="4200" spc="-5" dirty="0" err="1">
                <a:latin typeface="Californian FB"/>
                <a:cs typeface="Californian FB"/>
              </a:rPr>
              <a:t>eural</a:t>
            </a:r>
            <a:r>
              <a:rPr lang="en-GB" sz="4200" spc="-5" dirty="0">
                <a:latin typeface="Californian FB"/>
                <a:cs typeface="Californian FB"/>
              </a:rPr>
              <a:t> Networks representation</a:t>
            </a:r>
            <a:endParaRPr sz="4200" dirty="0">
              <a:latin typeface="Californian FB"/>
              <a:cs typeface="Californian FB"/>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21</a:t>
            </a:fld>
            <a:endParaRPr dirty="0"/>
          </a:p>
        </p:txBody>
      </p:sp>
      <p:sp>
        <p:nvSpPr>
          <p:cNvPr id="6" name="Rectangle 5">
            <a:extLst>
              <a:ext uri="{FF2B5EF4-FFF2-40B4-BE49-F238E27FC236}">
                <a16:creationId xmlns:a16="http://schemas.microsoft.com/office/drawing/2014/main" id="{E66989EB-FFB1-428C-AFD1-876DDD7C1135}"/>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A1ACF5D-ED42-4F69-BA3F-8747839766D1}"/>
              </a:ext>
            </a:extLst>
          </p:cNvPr>
          <p:cNvCxnSpPr/>
          <p:nvPr/>
        </p:nvCxnSpPr>
        <p:spPr>
          <a:xfrm>
            <a:off x="152400" y="1295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AADE0DF-C795-AC68-DAE4-F13439589E40}"/>
              </a:ext>
            </a:extLst>
          </p:cNvPr>
          <p:cNvPicPr>
            <a:picLocks noChangeAspect="1"/>
          </p:cNvPicPr>
          <p:nvPr/>
        </p:nvPicPr>
        <p:blipFill>
          <a:blip r:embed="rId2"/>
          <a:stretch>
            <a:fillRect/>
          </a:stretch>
        </p:blipFill>
        <p:spPr>
          <a:xfrm>
            <a:off x="324876" y="1891548"/>
            <a:ext cx="5791200" cy="3012724"/>
          </a:xfrm>
          <a:prstGeom prst="rect">
            <a:avLst/>
          </a:prstGeom>
        </p:spPr>
      </p:pic>
      <p:pic>
        <p:nvPicPr>
          <p:cNvPr id="8" name="Picture 7">
            <a:extLst>
              <a:ext uri="{FF2B5EF4-FFF2-40B4-BE49-F238E27FC236}">
                <a16:creationId xmlns:a16="http://schemas.microsoft.com/office/drawing/2014/main" id="{ADCD1E90-5BC6-9FB1-2EDA-54408068518F}"/>
              </a:ext>
            </a:extLst>
          </p:cNvPr>
          <p:cNvPicPr>
            <a:picLocks noChangeAspect="1"/>
          </p:cNvPicPr>
          <p:nvPr/>
        </p:nvPicPr>
        <p:blipFill>
          <a:blip r:embed="rId3"/>
          <a:stretch>
            <a:fillRect/>
          </a:stretch>
        </p:blipFill>
        <p:spPr>
          <a:xfrm>
            <a:off x="6400473" y="2069982"/>
            <a:ext cx="5361764" cy="331418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22</a:t>
            </a:fld>
            <a:endParaRPr dirty="0"/>
          </a:p>
        </p:txBody>
      </p:sp>
      <p:sp>
        <p:nvSpPr>
          <p:cNvPr id="2" name="object 2"/>
          <p:cNvSpPr txBox="1"/>
          <p:nvPr/>
        </p:nvSpPr>
        <p:spPr>
          <a:xfrm>
            <a:off x="762000" y="780065"/>
            <a:ext cx="10843142" cy="5657959"/>
          </a:xfrm>
          <a:prstGeom prst="rect">
            <a:avLst/>
          </a:prstGeom>
        </p:spPr>
        <p:txBody>
          <a:bodyPr vert="horz" wrap="square" lIns="0" tIns="12700" rIns="0" bIns="0" rtlCol="0">
            <a:spAutoFit/>
          </a:bodyPr>
          <a:lstStyle/>
          <a:p>
            <a:pPr marL="354965" indent="-342900" algn="just">
              <a:lnSpc>
                <a:spcPct val="100000"/>
              </a:lnSpc>
              <a:spcBef>
                <a:spcPts val="100"/>
              </a:spcBef>
              <a:buFont typeface="Arial"/>
              <a:buChar char="•"/>
              <a:tabLst>
                <a:tab pos="354965" algn="l"/>
                <a:tab pos="355600" algn="l"/>
              </a:tabLst>
            </a:pPr>
            <a:r>
              <a:rPr dirty="0">
                <a:latin typeface="Times New Roman"/>
                <a:cs typeface="Times New Roman"/>
              </a:rPr>
              <a:t>Figure illustrates the neural network</a:t>
            </a:r>
            <a:r>
              <a:rPr spc="-95" dirty="0">
                <a:latin typeface="Times New Roman"/>
                <a:cs typeface="Times New Roman"/>
              </a:rPr>
              <a:t> </a:t>
            </a:r>
            <a:r>
              <a:rPr dirty="0">
                <a:latin typeface="Times New Roman"/>
                <a:cs typeface="Times New Roman"/>
              </a:rPr>
              <a:t>representation.</a:t>
            </a:r>
          </a:p>
          <a:p>
            <a:pPr marL="354965" marR="5715" indent="-342900" algn="just">
              <a:lnSpc>
                <a:spcPct val="100000"/>
              </a:lnSpc>
              <a:spcBef>
                <a:spcPts val="5"/>
              </a:spcBef>
              <a:buFont typeface="Arial"/>
              <a:buChar char="•"/>
              <a:tabLst>
                <a:tab pos="354965" algn="l"/>
                <a:tab pos="355600" algn="l"/>
              </a:tabLst>
            </a:pPr>
            <a:r>
              <a:rPr dirty="0">
                <a:latin typeface="Times New Roman"/>
                <a:cs typeface="Times New Roman"/>
              </a:rPr>
              <a:t>The network is </a:t>
            </a:r>
            <a:r>
              <a:rPr spc="-5" dirty="0">
                <a:latin typeface="Times New Roman"/>
                <a:cs typeface="Times New Roman"/>
              </a:rPr>
              <a:t>shown </a:t>
            </a:r>
            <a:r>
              <a:rPr dirty="0">
                <a:latin typeface="Times New Roman"/>
                <a:cs typeface="Times New Roman"/>
              </a:rPr>
              <a:t>on the </a:t>
            </a:r>
            <a:r>
              <a:rPr spc="-5" dirty="0">
                <a:latin typeface="Times New Roman"/>
                <a:cs typeface="Times New Roman"/>
              </a:rPr>
              <a:t>left </a:t>
            </a:r>
            <a:r>
              <a:rPr dirty="0">
                <a:latin typeface="Times New Roman"/>
                <a:cs typeface="Times New Roman"/>
              </a:rPr>
              <a:t>side of the figure, with the input </a:t>
            </a:r>
            <a:r>
              <a:rPr spc="-5" dirty="0">
                <a:latin typeface="Times New Roman"/>
                <a:cs typeface="Times New Roman"/>
              </a:rPr>
              <a:t>camera image  </a:t>
            </a:r>
            <a:r>
              <a:rPr dirty="0">
                <a:latin typeface="Times New Roman"/>
                <a:cs typeface="Times New Roman"/>
              </a:rPr>
              <a:t>depicted below</a:t>
            </a:r>
            <a:r>
              <a:rPr spc="-30" dirty="0">
                <a:latin typeface="Times New Roman"/>
                <a:cs typeface="Times New Roman"/>
              </a:rPr>
              <a:t> </a:t>
            </a:r>
            <a:r>
              <a:rPr dirty="0">
                <a:latin typeface="Times New Roman"/>
                <a:cs typeface="Times New Roman"/>
              </a:rPr>
              <a:t>it.</a:t>
            </a:r>
          </a:p>
          <a:p>
            <a:pPr marL="354965" indent="-342900" algn="just">
              <a:lnSpc>
                <a:spcPct val="100000"/>
              </a:lnSpc>
              <a:buFont typeface="Arial"/>
              <a:buChar char="•"/>
              <a:tabLst>
                <a:tab pos="354965" algn="l"/>
                <a:tab pos="355600" algn="l"/>
              </a:tabLst>
            </a:pPr>
            <a:r>
              <a:rPr dirty="0">
                <a:latin typeface="Times New Roman"/>
                <a:cs typeface="Times New Roman"/>
              </a:rPr>
              <a:t>Each </a:t>
            </a:r>
            <a:r>
              <a:rPr spc="-5" dirty="0">
                <a:latin typeface="Times New Roman"/>
                <a:cs typeface="Times New Roman"/>
              </a:rPr>
              <a:t>node (i.e., circle) in </a:t>
            </a:r>
            <a:r>
              <a:rPr dirty="0">
                <a:latin typeface="Times New Roman"/>
                <a:cs typeface="Times New Roman"/>
              </a:rPr>
              <a:t>the </a:t>
            </a:r>
            <a:r>
              <a:rPr spc="-5" dirty="0">
                <a:latin typeface="Times New Roman"/>
                <a:cs typeface="Times New Roman"/>
              </a:rPr>
              <a:t>network diagram </a:t>
            </a:r>
            <a:r>
              <a:rPr dirty="0">
                <a:latin typeface="Times New Roman"/>
                <a:cs typeface="Times New Roman"/>
              </a:rPr>
              <a:t>corresponds to the </a:t>
            </a:r>
            <a:r>
              <a:rPr spc="-5" dirty="0">
                <a:latin typeface="Times New Roman"/>
                <a:cs typeface="Times New Roman"/>
              </a:rPr>
              <a:t>output of</a:t>
            </a:r>
            <a:r>
              <a:rPr spc="100" dirty="0">
                <a:latin typeface="Times New Roman"/>
                <a:cs typeface="Times New Roman"/>
              </a:rPr>
              <a:t> </a:t>
            </a:r>
            <a:r>
              <a:rPr dirty="0">
                <a:latin typeface="Times New Roman"/>
                <a:cs typeface="Times New Roman"/>
              </a:rPr>
              <a:t>a</a:t>
            </a:r>
          </a:p>
          <a:p>
            <a:pPr marL="354965" algn="just">
              <a:lnSpc>
                <a:spcPct val="100000"/>
              </a:lnSpc>
            </a:pPr>
            <a:r>
              <a:rPr dirty="0">
                <a:latin typeface="Times New Roman"/>
                <a:cs typeface="Times New Roman"/>
              </a:rPr>
              <a:t>single network </a:t>
            </a:r>
            <a:r>
              <a:rPr b="1" i="1" dirty="0">
                <a:latin typeface="Times New Roman"/>
                <a:cs typeface="Times New Roman"/>
              </a:rPr>
              <a:t>unit, </a:t>
            </a:r>
            <a:r>
              <a:rPr dirty="0">
                <a:latin typeface="Times New Roman"/>
                <a:cs typeface="Times New Roman"/>
              </a:rPr>
              <a:t>and the lines entering the node from below are its</a:t>
            </a:r>
            <a:r>
              <a:rPr spc="-185" dirty="0">
                <a:latin typeface="Times New Roman"/>
                <a:cs typeface="Times New Roman"/>
              </a:rPr>
              <a:t> </a:t>
            </a:r>
            <a:r>
              <a:rPr i="1" dirty="0">
                <a:latin typeface="Times New Roman"/>
                <a:cs typeface="Times New Roman"/>
              </a:rPr>
              <a:t>inputs.</a:t>
            </a:r>
            <a:endParaRPr dirty="0">
              <a:latin typeface="Times New Roman"/>
              <a:cs typeface="Times New Roman"/>
            </a:endParaRPr>
          </a:p>
          <a:p>
            <a:pPr marL="354965" marR="5080" indent="-342900" algn="just">
              <a:lnSpc>
                <a:spcPct val="100000"/>
              </a:lnSpc>
              <a:buFont typeface="Arial"/>
              <a:buChar char="•"/>
              <a:tabLst>
                <a:tab pos="355600" algn="l"/>
              </a:tabLst>
            </a:pPr>
            <a:r>
              <a:rPr dirty="0">
                <a:latin typeface="Times New Roman"/>
                <a:cs typeface="Times New Roman"/>
              </a:rPr>
              <a:t>There are </a:t>
            </a:r>
            <a:r>
              <a:rPr spc="-5" dirty="0">
                <a:latin typeface="Times New Roman"/>
                <a:cs typeface="Times New Roman"/>
              </a:rPr>
              <a:t>four units that receive inputs directly </a:t>
            </a:r>
            <a:r>
              <a:rPr dirty="0">
                <a:latin typeface="Times New Roman"/>
                <a:cs typeface="Times New Roman"/>
              </a:rPr>
              <a:t>from all of </a:t>
            </a:r>
            <a:r>
              <a:rPr spc="-5" dirty="0">
                <a:latin typeface="Times New Roman"/>
                <a:cs typeface="Times New Roman"/>
              </a:rPr>
              <a:t>the </a:t>
            </a:r>
            <a:r>
              <a:rPr dirty="0">
                <a:latin typeface="Times New Roman"/>
                <a:cs typeface="Times New Roman"/>
              </a:rPr>
              <a:t>30 x 32 pixels </a:t>
            </a:r>
            <a:r>
              <a:rPr spc="-10" dirty="0">
                <a:latin typeface="Times New Roman"/>
                <a:cs typeface="Times New Roman"/>
              </a:rPr>
              <a:t>in  </a:t>
            </a:r>
            <a:r>
              <a:rPr dirty="0">
                <a:latin typeface="Times New Roman"/>
                <a:cs typeface="Times New Roman"/>
              </a:rPr>
              <a:t>the </a:t>
            </a:r>
            <a:r>
              <a:rPr spc="-5" dirty="0">
                <a:latin typeface="Times New Roman"/>
                <a:cs typeface="Times New Roman"/>
              </a:rPr>
              <a:t>image. </a:t>
            </a:r>
            <a:r>
              <a:rPr dirty="0">
                <a:latin typeface="Times New Roman"/>
                <a:cs typeface="Times New Roman"/>
              </a:rPr>
              <a:t>These </a:t>
            </a:r>
            <a:r>
              <a:rPr spc="-5" dirty="0">
                <a:latin typeface="Times New Roman"/>
                <a:cs typeface="Times New Roman"/>
              </a:rPr>
              <a:t>are called </a:t>
            </a:r>
            <a:r>
              <a:rPr i="1" dirty="0">
                <a:latin typeface="Times New Roman"/>
                <a:cs typeface="Times New Roman"/>
              </a:rPr>
              <a:t>"hidden" units </a:t>
            </a:r>
            <a:r>
              <a:rPr spc="-5" dirty="0">
                <a:latin typeface="Times New Roman"/>
                <a:cs typeface="Times New Roman"/>
              </a:rPr>
              <a:t>because their output </a:t>
            </a:r>
            <a:r>
              <a:rPr dirty="0">
                <a:latin typeface="Times New Roman"/>
                <a:cs typeface="Times New Roman"/>
              </a:rPr>
              <a:t>is </a:t>
            </a:r>
            <a:r>
              <a:rPr spc="-5" dirty="0">
                <a:latin typeface="Times New Roman"/>
                <a:cs typeface="Times New Roman"/>
              </a:rPr>
              <a:t>available </a:t>
            </a:r>
            <a:r>
              <a:rPr dirty="0">
                <a:latin typeface="Times New Roman"/>
                <a:cs typeface="Times New Roman"/>
              </a:rPr>
              <a:t>only  </a:t>
            </a:r>
            <a:r>
              <a:rPr spc="-5" dirty="0">
                <a:latin typeface="Times New Roman"/>
                <a:cs typeface="Times New Roman"/>
              </a:rPr>
              <a:t>within the </a:t>
            </a:r>
            <a:r>
              <a:rPr dirty="0">
                <a:latin typeface="Times New Roman"/>
                <a:cs typeface="Times New Roman"/>
              </a:rPr>
              <a:t>network and </a:t>
            </a:r>
            <a:r>
              <a:rPr spc="-5" dirty="0">
                <a:latin typeface="Times New Roman"/>
                <a:cs typeface="Times New Roman"/>
              </a:rPr>
              <a:t>is not available </a:t>
            </a:r>
            <a:r>
              <a:rPr dirty="0">
                <a:latin typeface="Times New Roman"/>
                <a:cs typeface="Times New Roman"/>
              </a:rPr>
              <a:t>as </a:t>
            </a:r>
            <a:r>
              <a:rPr spc="-10" dirty="0">
                <a:latin typeface="Times New Roman"/>
                <a:cs typeface="Times New Roman"/>
              </a:rPr>
              <a:t>part </a:t>
            </a:r>
            <a:r>
              <a:rPr spc="-5" dirty="0">
                <a:latin typeface="Times New Roman"/>
                <a:cs typeface="Times New Roman"/>
              </a:rPr>
              <a:t>of </a:t>
            </a:r>
            <a:r>
              <a:rPr dirty="0">
                <a:latin typeface="Times New Roman"/>
                <a:cs typeface="Times New Roman"/>
              </a:rPr>
              <a:t>the </a:t>
            </a:r>
            <a:r>
              <a:rPr spc="-5" dirty="0">
                <a:latin typeface="Times New Roman"/>
                <a:cs typeface="Times New Roman"/>
              </a:rPr>
              <a:t>global network output. Each  </a:t>
            </a:r>
            <a:r>
              <a:rPr dirty="0">
                <a:latin typeface="Times New Roman"/>
                <a:cs typeface="Times New Roman"/>
              </a:rPr>
              <a:t>of these four hidden </a:t>
            </a:r>
            <a:r>
              <a:rPr spc="-5" dirty="0">
                <a:latin typeface="Times New Roman"/>
                <a:cs typeface="Times New Roman"/>
              </a:rPr>
              <a:t>units computes </a:t>
            </a:r>
            <a:r>
              <a:rPr dirty="0">
                <a:latin typeface="Times New Roman"/>
                <a:cs typeface="Times New Roman"/>
              </a:rPr>
              <a:t>a single </a:t>
            </a:r>
            <a:r>
              <a:rPr spc="-5" dirty="0">
                <a:latin typeface="Times New Roman"/>
                <a:cs typeface="Times New Roman"/>
              </a:rPr>
              <a:t>real-valued </a:t>
            </a:r>
            <a:r>
              <a:rPr dirty="0">
                <a:latin typeface="Times New Roman"/>
                <a:cs typeface="Times New Roman"/>
              </a:rPr>
              <a:t>output </a:t>
            </a:r>
            <a:r>
              <a:rPr spc="-5" dirty="0">
                <a:latin typeface="Times New Roman"/>
                <a:cs typeface="Times New Roman"/>
              </a:rPr>
              <a:t>based </a:t>
            </a:r>
            <a:r>
              <a:rPr dirty="0">
                <a:latin typeface="Times New Roman"/>
                <a:cs typeface="Times New Roman"/>
              </a:rPr>
              <a:t>on a  weighted </a:t>
            </a:r>
            <a:r>
              <a:rPr spc="-5" dirty="0">
                <a:latin typeface="Times New Roman"/>
                <a:cs typeface="Times New Roman"/>
              </a:rPr>
              <a:t>combination </a:t>
            </a:r>
            <a:r>
              <a:rPr dirty="0">
                <a:latin typeface="Times New Roman"/>
                <a:cs typeface="Times New Roman"/>
              </a:rPr>
              <a:t>of its 960</a:t>
            </a:r>
            <a:r>
              <a:rPr spc="-60" dirty="0">
                <a:latin typeface="Times New Roman"/>
                <a:cs typeface="Times New Roman"/>
              </a:rPr>
              <a:t> </a:t>
            </a:r>
            <a:r>
              <a:rPr dirty="0">
                <a:latin typeface="Times New Roman"/>
                <a:cs typeface="Times New Roman"/>
              </a:rPr>
              <a:t>inputs</a:t>
            </a:r>
          </a:p>
          <a:p>
            <a:pPr marL="354965" indent="-342900" algn="just">
              <a:lnSpc>
                <a:spcPct val="100000"/>
              </a:lnSpc>
              <a:spcBef>
                <a:spcPts val="5"/>
              </a:spcBef>
              <a:buFont typeface="Arial"/>
              <a:buChar char="•"/>
              <a:tabLst>
                <a:tab pos="355600" algn="l"/>
              </a:tabLst>
            </a:pPr>
            <a:r>
              <a:rPr dirty="0">
                <a:latin typeface="Times New Roman"/>
                <a:cs typeface="Times New Roman"/>
              </a:rPr>
              <a:t>These </a:t>
            </a:r>
            <a:r>
              <a:rPr spc="-5" dirty="0">
                <a:latin typeface="Times New Roman"/>
                <a:cs typeface="Times New Roman"/>
              </a:rPr>
              <a:t>hidden </a:t>
            </a:r>
            <a:r>
              <a:rPr dirty="0">
                <a:latin typeface="Times New Roman"/>
                <a:cs typeface="Times New Roman"/>
              </a:rPr>
              <a:t>unit </a:t>
            </a:r>
            <a:r>
              <a:rPr spc="-5" dirty="0">
                <a:latin typeface="Times New Roman"/>
                <a:cs typeface="Times New Roman"/>
              </a:rPr>
              <a:t>outputs </a:t>
            </a:r>
            <a:r>
              <a:rPr dirty="0">
                <a:latin typeface="Times New Roman"/>
                <a:cs typeface="Times New Roman"/>
              </a:rPr>
              <a:t>are then </a:t>
            </a:r>
            <a:r>
              <a:rPr spc="-5" dirty="0">
                <a:latin typeface="Times New Roman"/>
                <a:cs typeface="Times New Roman"/>
              </a:rPr>
              <a:t>used </a:t>
            </a:r>
            <a:r>
              <a:rPr dirty="0">
                <a:latin typeface="Times New Roman"/>
                <a:cs typeface="Times New Roman"/>
              </a:rPr>
              <a:t>as </a:t>
            </a:r>
            <a:r>
              <a:rPr spc="-5" dirty="0">
                <a:latin typeface="Times New Roman"/>
                <a:cs typeface="Times New Roman"/>
              </a:rPr>
              <a:t>inputs </a:t>
            </a:r>
            <a:r>
              <a:rPr dirty="0">
                <a:latin typeface="Times New Roman"/>
                <a:cs typeface="Times New Roman"/>
              </a:rPr>
              <a:t>to a second layer </a:t>
            </a:r>
            <a:r>
              <a:rPr spc="-5" dirty="0">
                <a:latin typeface="Times New Roman"/>
                <a:cs typeface="Times New Roman"/>
              </a:rPr>
              <a:t>of 30</a:t>
            </a:r>
            <a:r>
              <a:rPr spc="420" dirty="0">
                <a:latin typeface="Times New Roman"/>
                <a:cs typeface="Times New Roman"/>
              </a:rPr>
              <a:t> </a:t>
            </a:r>
            <a:r>
              <a:rPr spc="-5" dirty="0">
                <a:latin typeface="Times New Roman"/>
                <a:cs typeface="Times New Roman"/>
              </a:rPr>
              <a:t>"output"</a:t>
            </a:r>
            <a:endParaRPr dirty="0">
              <a:latin typeface="Times New Roman"/>
              <a:cs typeface="Times New Roman"/>
            </a:endParaRPr>
          </a:p>
          <a:p>
            <a:pPr marL="355600" algn="just">
              <a:lnSpc>
                <a:spcPct val="100000"/>
              </a:lnSpc>
            </a:pPr>
            <a:r>
              <a:rPr dirty="0">
                <a:latin typeface="Times New Roman"/>
                <a:cs typeface="Times New Roman"/>
              </a:rPr>
              <a:t>units.</a:t>
            </a:r>
          </a:p>
          <a:p>
            <a:pPr marL="355600" marR="5715" indent="-342900" algn="just">
              <a:lnSpc>
                <a:spcPct val="100000"/>
              </a:lnSpc>
              <a:buFont typeface="Arial"/>
              <a:buChar char="•"/>
              <a:tabLst>
                <a:tab pos="355600" algn="l"/>
              </a:tabLst>
            </a:pPr>
            <a:r>
              <a:rPr dirty="0">
                <a:latin typeface="Times New Roman"/>
                <a:cs typeface="Times New Roman"/>
              </a:rPr>
              <a:t>Each </a:t>
            </a:r>
            <a:r>
              <a:rPr spc="-5" dirty="0">
                <a:latin typeface="Times New Roman"/>
                <a:cs typeface="Times New Roman"/>
              </a:rPr>
              <a:t>output unit </a:t>
            </a:r>
            <a:r>
              <a:rPr dirty="0">
                <a:latin typeface="Times New Roman"/>
                <a:cs typeface="Times New Roman"/>
              </a:rPr>
              <a:t>corresponds to a </a:t>
            </a:r>
            <a:r>
              <a:rPr spc="-5" dirty="0">
                <a:latin typeface="Times New Roman"/>
                <a:cs typeface="Times New Roman"/>
              </a:rPr>
              <a:t>particular steering direction, </a:t>
            </a:r>
            <a:r>
              <a:rPr dirty="0">
                <a:latin typeface="Times New Roman"/>
                <a:cs typeface="Times New Roman"/>
              </a:rPr>
              <a:t>and </a:t>
            </a:r>
            <a:r>
              <a:rPr spc="-5" dirty="0">
                <a:latin typeface="Times New Roman"/>
                <a:cs typeface="Times New Roman"/>
              </a:rPr>
              <a:t>the </a:t>
            </a:r>
            <a:r>
              <a:rPr dirty="0">
                <a:latin typeface="Times New Roman"/>
                <a:cs typeface="Times New Roman"/>
              </a:rPr>
              <a:t>output  values of </a:t>
            </a:r>
            <a:r>
              <a:rPr spc="-5" dirty="0">
                <a:latin typeface="Times New Roman"/>
                <a:cs typeface="Times New Roman"/>
              </a:rPr>
              <a:t>these units determine which steering direction </a:t>
            </a:r>
            <a:r>
              <a:rPr dirty="0">
                <a:latin typeface="Times New Roman"/>
                <a:cs typeface="Times New Roman"/>
              </a:rPr>
              <a:t>is </a:t>
            </a:r>
            <a:r>
              <a:rPr spc="-5" dirty="0">
                <a:latin typeface="Times New Roman"/>
                <a:cs typeface="Times New Roman"/>
              </a:rPr>
              <a:t>recommended most  </a:t>
            </a:r>
            <a:r>
              <a:rPr spc="-20" dirty="0">
                <a:latin typeface="Times New Roman"/>
                <a:cs typeface="Times New Roman"/>
              </a:rPr>
              <a:t>strongly.</a:t>
            </a:r>
            <a:endParaRPr lang="en-GB" spc="-20" dirty="0">
              <a:latin typeface="Times New Roman"/>
              <a:cs typeface="Times New Roman"/>
            </a:endParaRPr>
          </a:p>
          <a:p>
            <a:pPr marL="355600" marR="593725" indent="-343535" algn="just">
              <a:lnSpc>
                <a:spcPct val="100000"/>
              </a:lnSpc>
              <a:spcBef>
                <a:spcPts val="100"/>
              </a:spcBef>
              <a:buFont typeface="Arial"/>
              <a:buChar char="•"/>
              <a:tabLst>
                <a:tab pos="354965" algn="l"/>
                <a:tab pos="356235" algn="l"/>
              </a:tabLst>
            </a:pPr>
            <a:r>
              <a:rPr lang="en-GB" dirty="0">
                <a:latin typeface="Times New Roman"/>
                <a:cs typeface="Times New Roman"/>
              </a:rPr>
              <a:t>The </a:t>
            </a:r>
            <a:r>
              <a:rPr lang="en-GB" spc="-5" dirty="0">
                <a:latin typeface="Times New Roman"/>
                <a:cs typeface="Times New Roman"/>
              </a:rPr>
              <a:t>diagrams </a:t>
            </a:r>
            <a:r>
              <a:rPr lang="en-GB" dirty="0">
                <a:latin typeface="Times New Roman"/>
                <a:cs typeface="Times New Roman"/>
              </a:rPr>
              <a:t>on the right side of the figure depict the learned weight</a:t>
            </a:r>
            <a:r>
              <a:rPr lang="en-GB" spc="-204" dirty="0">
                <a:latin typeface="Times New Roman"/>
                <a:cs typeface="Times New Roman"/>
              </a:rPr>
              <a:t> </a:t>
            </a:r>
            <a:r>
              <a:rPr lang="en-GB" dirty="0">
                <a:latin typeface="Times New Roman"/>
                <a:cs typeface="Times New Roman"/>
              </a:rPr>
              <a:t>values  associated with one of the four hidden units in this</a:t>
            </a:r>
            <a:r>
              <a:rPr lang="en-GB" spc="-245" dirty="0">
                <a:latin typeface="Times New Roman"/>
                <a:cs typeface="Times New Roman"/>
              </a:rPr>
              <a:t> </a:t>
            </a:r>
            <a:r>
              <a:rPr lang="en-GB" spc="-5" dirty="0">
                <a:latin typeface="Times New Roman"/>
                <a:cs typeface="Times New Roman"/>
              </a:rPr>
              <a:t>ANN.</a:t>
            </a:r>
            <a:endParaRPr lang="en-GB" dirty="0">
              <a:latin typeface="Times New Roman"/>
              <a:cs typeface="Times New Roman"/>
            </a:endParaRPr>
          </a:p>
          <a:p>
            <a:pPr marL="355600" marR="5080" indent="-343535" algn="just">
              <a:lnSpc>
                <a:spcPct val="100000"/>
              </a:lnSpc>
              <a:buFont typeface="Arial"/>
              <a:buChar char="•"/>
              <a:tabLst>
                <a:tab pos="354965" algn="l"/>
                <a:tab pos="356235" algn="l"/>
                <a:tab pos="2858770" algn="l"/>
              </a:tabLst>
            </a:pPr>
            <a:r>
              <a:rPr lang="en-GB" dirty="0">
                <a:latin typeface="Times New Roman"/>
                <a:cs typeface="Times New Roman"/>
              </a:rPr>
              <a:t>The </a:t>
            </a:r>
            <a:r>
              <a:rPr lang="en-GB" spc="-10" dirty="0">
                <a:latin typeface="Times New Roman"/>
                <a:cs typeface="Times New Roman"/>
              </a:rPr>
              <a:t>large</a:t>
            </a:r>
            <a:r>
              <a:rPr lang="en-GB" spc="-15" dirty="0">
                <a:latin typeface="Times New Roman"/>
                <a:cs typeface="Times New Roman"/>
              </a:rPr>
              <a:t> </a:t>
            </a:r>
            <a:r>
              <a:rPr lang="en-GB" spc="-5" dirty="0">
                <a:latin typeface="Times New Roman"/>
                <a:cs typeface="Times New Roman"/>
              </a:rPr>
              <a:t>matrix</a:t>
            </a:r>
            <a:r>
              <a:rPr lang="en-GB" dirty="0">
                <a:latin typeface="Times New Roman"/>
                <a:cs typeface="Times New Roman"/>
              </a:rPr>
              <a:t> of	black and </a:t>
            </a:r>
            <a:r>
              <a:rPr lang="en-GB" spc="-5" dirty="0">
                <a:latin typeface="Times New Roman"/>
                <a:cs typeface="Times New Roman"/>
              </a:rPr>
              <a:t>white </a:t>
            </a:r>
            <a:r>
              <a:rPr lang="en-GB" dirty="0">
                <a:latin typeface="Times New Roman"/>
                <a:cs typeface="Times New Roman"/>
              </a:rPr>
              <a:t>boxes on the lower right depicts the</a:t>
            </a:r>
            <a:r>
              <a:rPr lang="en-GB" spc="-160" dirty="0">
                <a:latin typeface="Times New Roman"/>
                <a:cs typeface="Times New Roman"/>
              </a:rPr>
              <a:t> </a:t>
            </a:r>
            <a:r>
              <a:rPr lang="en-GB" dirty="0">
                <a:latin typeface="Times New Roman"/>
                <a:cs typeface="Times New Roman"/>
              </a:rPr>
              <a:t>weights  from the 30 x 32 pixel inputs into the hidden unit. Here, a </a:t>
            </a:r>
            <a:r>
              <a:rPr lang="en-GB" spc="-5" dirty="0">
                <a:latin typeface="Times New Roman"/>
                <a:cs typeface="Times New Roman"/>
              </a:rPr>
              <a:t>white </a:t>
            </a:r>
            <a:r>
              <a:rPr lang="en-GB" dirty="0">
                <a:latin typeface="Times New Roman"/>
                <a:cs typeface="Times New Roman"/>
              </a:rPr>
              <a:t>box indicates a  positive weight, a black box a negative weight, and the size of the box indicates  the </a:t>
            </a:r>
            <a:r>
              <a:rPr lang="en-GB" spc="-5" dirty="0">
                <a:latin typeface="Times New Roman"/>
                <a:cs typeface="Times New Roman"/>
              </a:rPr>
              <a:t>weight</a:t>
            </a:r>
            <a:r>
              <a:rPr lang="en-GB" spc="-20" dirty="0">
                <a:latin typeface="Times New Roman"/>
                <a:cs typeface="Times New Roman"/>
              </a:rPr>
              <a:t> </a:t>
            </a:r>
            <a:r>
              <a:rPr lang="en-GB" spc="-5" dirty="0">
                <a:latin typeface="Times New Roman"/>
                <a:cs typeface="Times New Roman"/>
              </a:rPr>
              <a:t>magnitude.</a:t>
            </a:r>
            <a:endParaRPr lang="en-GB" dirty="0">
              <a:latin typeface="Times New Roman"/>
              <a:cs typeface="Times New Roman"/>
            </a:endParaRPr>
          </a:p>
          <a:p>
            <a:pPr marL="355600" marR="830580" indent="-343535" algn="just">
              <a:lnSpc>
                <a:spcPct val="100000"/>
              </a:lnSpc>
              <a:spcBef>
                <a:spcPts val="5"/>
              </a:spcBef>
              <a:buFont typeface="Arial"/>
              <a:buChar char="•"/>
              <a:tabLst>
                <a:tab pos="354965" algn="l"/>
                <a:tab pos="356235" algn="l"/>
              </a:tabLst>
            </a:pPr>
            <a:r>
              <a:rPr lang="en-GB" dirty="0">
                <a:latin typeface="Times New Roman"/>
                <a:cs typeface="Times New Roman"/>
              </a:rPr>
              <a:t>The </a:t>
            </a:r>
            <a:r>
              <a:rPr lang="en-GB" spc="-5" dirty="0">
                <a:latin typeface="Times New Roman"/>
                <a:cs typeface="Times New Roman"/>
              </a:rPr>
              <a:t>smaller </a:t>
            </a:r>
            <a:r>
              <a:rPr lang="en-GB" dirty="0">
                <a:latin typeface="Times New Roman"/>
                <a:cs typeface="Times New Roman"/>
              </a:rPr>
              <a:t>rectangular diagram directly above the </a:t>
            </a:r>
            <a:r>
              <a:rPr lang="en-GB" spc="-10" dirty="0">
                <a:latin typeface="Times New Roman"/>
                <a:cs typeface="Times New Roman"/>
              </a:rPr>
              <a:t>large </a:t>
            </a:r>
            <a:r>
              <a:rPr lang="en-GB" spc="-5" dirty="0">
                <a:latin typeface="Times New Roman"/>
                <a:cs typeface="Times New Roman"/>
              </a:rPr>
              <a:t>matrix shows</a:t>
            </a:r>
            <a:r>
              <a:rPr lang="en-GB" spc="-145" dirty="0">
                <a:latin typeface="Times New Roman"/>
                <a:cs typeface="Times New Roman"/>
              </a:rPr>
              <a:t> </a:t>
            </a:r>
            <a:r>
              <a:rPr lang="en-GB" dirty="0">
                <a:latin typeface="Times New Roman"/>
                <a:cs typeface="Times New Roman"/>
              </a:rPr>
              <a:t>the  weights from this hidden unit to each of the 30 output</a:t>
            </a:r>
            <a:r>
              <a:rPr lang="en-GB" spc="-120" dirty="0">
                <a:latin typeface="Times New Roman"/>
                <a:cs typeface="Times New Roman"/>
              </a:rPr>
              <a:t> </a:t>
            </a:r>
            <a:r>
              <a:rPr lang="en-GB" dirty="0">
                <a:latin typeface="Times New Roman"/>
                <a:cs typeface="Times New Roman"/>
              </a:rPr>
              <a:t>units.</a:t>
            </a:r>
          </a:p>
          <a:p>
            <a:pPr marL="355600" marR="5715" indent="-342900" algn="just">
              <a:lnSpc>
                <a:spcPct val="100000"/>
              </a:lnSpc>
              <a:buFont typeface="Arial"/>
              <a:buChar char="•"/>
              <a:tabLst>
                <a:tab pos="355600" algn="l"/>
              </a:tabLst>
            </a:pPr>
            <a:endParaRPr sz="2400" dirty="0">
              <a:latin typeface="Times New Roman"/>
              <a:cs typeface="Times New Roman"/>
            </a:endParaRPr>
          </a:p>
        </p:txBody>
      </p:sp>
      <p:sp>
        <p:nvSpPr>
          <p:cNvPr id="5" name="Rectangle 4">
            <a:extLst>
              <a:ext uri="{FF2B5EF4-FFF2-40B4-BE49-F238E27FC236}">
                <a16:creationId xmlns:a16="http://schemas.microsoft.com/office/drawing/2014/main" id="{1BDFDDA3-7546-4309-AD9E-27711B49DAE7}"/>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23</a:t>
            </a:fld>
            <a:endParaRPr dirty="0"/>
          </a:p>
        </p:txBody>
      </p:sp>
      <p:sp>
        <p:nvSpPr>
          <p:cNvPr id="2" name="object 2"/>
          <p:cNvSpPr txBox="1">
            <a:spLocks noGrp="1"/>
          </p:cNvSpPr>
          <p:nvPr>
            <p:ph type="title"/>
          </p:nvPr>
        </p:nvSpPr>
        <p:spPr>
          <a:xfrm>
            <a:off x="457200" y="145231"/>
            <a:ext cx="11429999" cy="636200"/>
          </a:xfrm>
          <a:prstGeom prst="rect">
            <a:avLst/>
          </a:prstGeom>
        </p:spPr>
        <p:txBody>
          <a:bodyPr vert="horz" wrap="square" lIns="0" tIns="89535" rIns="0" bIns="0" rtlCol="0">
            <a:spAutoFit/>
          </a:bodyPr>
          <a:lstStyle/>
          <a:p>
            <a:pPr marL="12700" marR="5080" indent="5715">
              <a:lnSpc>
                <a:spcPts val="4750"/>
              </a:lnSpc>
              <a:spcBef>
                <a:spcPts val="705"/>
              </a:spcBef>
            </a:pPr>
            <a:r>
              <a:rPr sz="2800" spc="-30" dirty="0"/>
              <a:t>APPROPRIATE </a:t>
            </a:r>
            <a:r>
              <a:rPr sz="2800" dirty="0"/>
              <a:t>PROBLEMS</a:t>
            </a:r>
            <a:r>
              <a:rPr sz="2800" spc="-65" dirty="0"/>
              <a:t> </a:t>
            </a:r>
            <a:r>
              <a:rPr sz="2800" dirty="0"/>
              <a:t>FOR  NEURAL NETWORK</a:t>
            </a:r>
            <a:r>
              <a:rPr sz="2800" spc="-335" dirty="0"/>
              <a:t> </a:t>
            </a:r>
            <a:r>
              <a:rPr sz="2800" dirty="0"/>
              <a:t>LEARNING</a:t>
            </a:r>
          </a:p>
        </p:txBody>
      </p:sp>
      <p:sp>
        <p:nvSpPr>
          <p:cNvPr id="3" name="object 3"/>
          <p:cNvSpPr txBox="1"/>
          <p:nvPr/>
        </p:nvSpPr>
        <p:spPr>
          <a:xfrm>
            <a:off x="916936" y="1744210"/>
            <a:ext cx="10359390" cy="4077970"/>
          </a:xfrm>
          <a:prstGeom prst="rect">
            <a:avLst/>
          </a:prstGeom>
        </p:spPr>
        <p:txBody>
          <a:bodyPr vert="horz" wrap="square" lIns="0" tIns="148590" rIns="0" bIns="0" rtlCol="0">
            <a:spAutoFit/>
          </a:bodyPr>
          <a:lstStyle/>
          <a:p>
            <a:pPr marL="12700">
              <a:lnSpc>
                <a:spcPct val="100000"/>
              </a:lnSpc>
              <a:spcBef>
                <a:spcPts val="1170"/>
              </a:spcBef>
            </a:pPr>
            <a:r>
              <a:rPr sz="2400" b="1" spc="-5" dirty="0">
                <a:uFill>
                  <a:solidFill>
                    <a:srgbClr val="000000"/>
                  </a:solidFill>
                </a:uFill>
                <a:latin typeface="Times New Roman"/>
                <a:cs typeface="Times New Roman"/>
              </a:rPr>
              <a:t>ANN </a:t>
            </a:r>
            <a:r>
              <a:rPr sz="2400" b="1" dirty="0">
                <a:uFill>
                  <a:solidFill>
                    <a:srgbClr val="000000"/>
                  </a:solidFill>
                </a:uFill>
                <a:latin typeface="Times New Roman"/>
                <a:cs typeface="Times New Roman"/>
              </a:rPr>
              <a:t>is appropriate for </a:t>
            </a:r>
            <a:r>
              <a:rPr sz="2400" b="1" spc="-5" dirty="0">
                <a:uFill>
                  <a:solidFill>
                    <a:srgbClr val="000000"/>
                  </a:solidFill>
                </a:uFill>
                <a:latin typeface="Times New Roman"/>
                <a:cs typeface="Times New Roman"/>
              </a:rPr>
              <a:t>problems </a:t>
            </a:r>
            <a:r>
              <a:rPr sz="2400" b="1" dirty="0">
                <a:uFill>
                  <a:solidFill>
                    <a:srgbClr val="000000"/>
                  </a:solidFill>
                </a:uFill>
                <a:latin typeface="Times New Roman"/>
                <a:cs typeface="Times New Roman"/>
              </a:rPr>
              <a:t>with the following </a:t>
            </a:r>
            <a:r>
              <a:rPr sz="2400" b="1" spc="-5" dirty="0">
                <a:uFill>
                  <a:solidFill>
                    <a:srgbClr val="000000"/>
                  </a:solidFill>
                </a:uFill>
                <a:latin typeface="Times New Roman"/>
                <a:cs typeface="Times New Roman"/>
              </a:rPr>
              <a:t>characteristics</a:t>
            </a:r>
            <a:r>
              <a:rPr sz="2400" b="1" spc="-75" dirty="0">
                <a:uFill>
                  <a:solidFill>
                    <a:srgbClr val="000000"/>
                  </a:solidFill>
                </a:uFill>
                <a:latin typeface="Times New Roman"/>
                <a:cs typeface="Times New Roman"/>
              </a:rPr>
              <a:t> </a:t>
            </a:r>
            <a:r>
              <a:rPr sz="2400" b="1" dirty="0">
                <a:uFill>
                  <a:solidFill>
                    <a:srgbClr val="000000"/>
                  </a:solidFill>
                </a:uFill>
                <a:latin typeface="Times New Roman"/>
                <a:cs typeface="Times New Roman"/>
              </a:rPr>
              <a:t>:</a:t>
            </a:r>
            <a:endParaRPr sz="2400" b="1" dirty="0">
              <a:latin typeface="Times New Roman"/>
              <a:cs typeface="Times New Roman"/>
            </a:endParaRPr>
          </a:p>
          <a:p>
            <a:pPr marL="241300" indent="-229235">
              <a:lnSpc>
                <a:spcPct val="100000"/>
              </a:lnSpc>
              <a:spcBef>
                <a:spcPts val="1070"/>
              </a:spcBef>
              <a:buFont typeface="Arial"/>
              <a:buChar char="•"/>
              <a:tabLst>
                <a:tab pos="241935" algn="l"/>
              </a:tabLst>
            </a:pPr>
            <a:r>
              <a:rPr sz="2400" dirty="0">
                <a:latin typeface="Times New Roman"/>
                <a:cs typeface="Times New Roman"/>
              </a:rPr>
              <a:t>Instances are represented by </a:t>
            </a:r>
            <a:r>
              <a:rPr sz="2400" spc="-5" dirty="0">
                <a:latin typeface="Times New Roman"/>
                <a:cs typeface="Times New Roman"/>
              </a:rPr>
              <a:t>many attribute-value</a:t>
            </a:r>
            <a:r>
              <a:rPr sz="2400" spc="-85" dirty="0">
                <a:latin typeface="Times New Roman"/>
                <a:cs typeface="Times New Roman"/>
              </a:rPr>
              <a:t> </a:t>
            </a:r>
            <a:r>
              <a:rPr sz="2400" dirty="0">
                <a:latin typeface="Times New Roman"/>
                <a:cs typeface="Times New Roman"/>
              </a:rPr>
              <a:t>pairs.</a:t>
            </a:r>
          </a:p>
          <a:p>
            <a:pPr marL="241300" marR="5080" indent="-228600">
              <a:lnSpc>
                <a:spcPct val="110000"/>
              </a:lnSpc>
              <a:spcBef>
                <a:spcPts val="994"/>
              </a:spcBef>
              <a:buFont typeface="Arial"/>
              <a:buChar char="•"/>
              <a:tabLst>
                <a:tab pos="241935" algn="l"/>
                <a:tab pos="855344" algn="l"/>
                <a:tab pos="1685925" algn="l"/>
                <a:tab pos="2841625" algn="l"/>
                <a:tab pos="3760470" algn="l"/>
                <a:tab pos="4424680" algn="l"/>
                <a:tab pos="4853305" algn="l"/>
                <a:tab pos="6930390" algn="l"/>
                <a:tab pos="8517255" algn="l"/>
                <a:tab pos="8912225" algn="l"/>
                <a:tab pos="9187815" algn="l"/>
                <a:tab pos="10092055" algn="l"/>
              </a:tabLst>
            </a:pPr>
            <a:r>
              <a:rPr sz="2400" dirty="0">
                <a:latin typeface="Times New Roman"/>
                <a:cs typeface="Times New Roman"/>
              </a:rPr>
              <a:t>The	ta</a:t>
            </a:r>
            <a:r>
              <a:rPr sz="2400" spc="-40" dirty="0">
                <a:latin typeface="Times New Roman"/>
                <a:cs typeface="Times New Roman"/>
              </a:rPr>
              <a:t>r</a:t>
            </a:r>
            <a:r>
              <a:rPr sz="2400" dirty="0">
                <a:latin typeface="Times New Roman"/>
                <a:cs typeface="Times New Roman"/>
              </a:rPr>
              <a:t>g</a:t>
            </a:r>
            <a:r>
              <a:rPr sz="2400" spc="-10" dirty="0">
                <a:latin typeface="Times New Roman"/>
                <a:cs typeface="Times New Roman"/>
              </a:rPr>
              <a:t>e</a:t>
            </a:r>
            <a:r>
              <a:rPr sz="2400" dirty="0">
                <a:latin typeface="Times New Roman"/>
                <a:cs typeface="Times New Roman"/>
              </a:rPr>
              <a:t>t	</a:t>
            </a:r>
            <a:r>
              <a:rPr sz="2400" spc="-20" dirty="0">
                <a:latin typeface="Times New Roman"/>
                <a:cs typeface="Times New Roman"/>
              </a:rPr>
              <a:t>f</a:t>
            </a:r>
            <a:r>
              <a:rPr sz="2400" dirty="0">
                <a:latin typeface="Times New Roman"/>
                <a:cs typeface="Times New Roman"/>
              </a:rPr>
              <a:t>unction	o</a:t>
            </a:r>
            <a:r>
              <a:rPr sz="2400" spc="-15" dirty="0">
                <a:latin typeface="Times New Roman"/>
                <a:cs typeface="Times New Roman"/>
              </a:rPr>
              <a:t>u</a:t>
            </a:r>
            <a:r>
              <a:rPr sz="2400" dirty="0">
                <a:latin typeface="Times New Roman"/>
                <a:cs typeface="Times New Roman"/>
              </a:rPr>
              <a:t>t</a:t>
            </a:r>
            <a:r>
              <a:rPr sz="2400" spc="-10" dirty="0">
                <a:latin typeface="Times New Roman"/>
                <a:cs typeface="Times New Roman"/>
              </a:rPr>
              <a:t>p</a:t>
            </a:r>
            <a:r>
              <a:rPr sz="2400" dirty="0">
                <a:latin typeface="Times New Roman"/>
                <a:cs typeface="Times New Roman"/>
              </a:rPr>
              <a:t>ut	</a:t>
            </a:r>
            <a:r>
              <a:rPr sz="2400" spc="-20" dirty="0">
                <a:latin typeface="Times New Roman"/>
                <a:cs typeface="Times New Roman"/>
              </a:rPr>
              <a:t>m</a:t>
            </a:r>
            <a:r>
              <a:rPr sz="2400" dirty="0">
                <a:latin typeface="Times New Roman"/>
                <a:cs typeface="Times New Roman"/>
              </a:rPr>
              <a:t>ay	be	discr</a:t>
            </a:r>
            <a:r>
              <a:rPr sz="2400" spc="-10" dirty="0">
                <a:latin typeface="Times New Roman"/>
                <a:cs typeface="Times New Roman"/>
              </a:rPr>
              <a:t>e</a:t>
            </a:r>
            <a:r>
              <a:rPr sz="2400" dirty="0">
                <a:latin typeface="Times New Roman"/>
                <a:cs typeface="Times New Roman"/>
              </a:rPr>
              <a:t>t</a:t>
            </a:r>
            <a:r>
              <a:rPr sz="2400" spc="-5" dirty="0">
                <a:latin typeface="Times New Roman"/>
                <a:cs typeface="Times New Roman"/>
              </a:rPr>
              <a:t>e</a:t>
            </a:r>
            <a:r>
              <a:rPr sz="2400" dirty="0">
                <a:latin typeface="Times New Roman"/>
                <a:cs typeface="Times New Roman"/>
              </a:rPr>
              <a:t>-v</a:t>
            </a:r>
            <a:r>
              <a:rPr sz="2400" spc="-10" dirty="0">
                <a:latin typeface="Times New Roman"/>
                <a:cs typeface="Times New Roman"/>
              </a:rPr>
              <a:t>a</a:t>
            </a:r>
            <a:r>
              <a:rPr sz="2400" dirty="0">
                <a:latin typeface="Times New Roman"/>
                <a:cs typeface="Times New Roman"/>
              </a:rPr>
              <a:t>lued,	rea</a:t>
            </a:r>
            <a:r>
              <a:rPr sz="2400" spc="-10" dirty="0">
                <a:latin typeface="Times New Roman"/>
                <a:cs typeface="Times New Roman"/>
              </a:rPr>
              <a:t>l</a:t>
            </a:r>
            <a:r>
              <a:rPr sz="2400" dirty="0">
                <a:latin typeface="Times New Roman"/>
                <a:cs typeface="Times New Roman"/>
              </a:rPr>
              <a:t>-</a:t>
            </a:r>
            <a:r>
              <a:rPr sz="2400" spc="-15" dirty="0">
                <a:latin typeface="Times New Roman"/>
                <a:cs typeface="Times New Roman"/>
              </a:rPr>
              <a:t>v</a:t>
            </a:r>
            <a:r>
              <a:rPr sz="2400" dirty="0">
                <a:latin typeface="Times New Roman"/>
                <a:cs typeface="Times New Roman"/>
              </a:rPr>
              <a:t>alued,	or	a	ve</a:t>
            </a:r>
            <a:r>
              <a:rPr sz="2400" spc="-10" dirty="0">
                <a:latin typeface="Times New Roman"/>
                <a:cs typeface="Times New Roman"/>
              </a:rPr>
              <a:t>c</a:t>
            </a:r>
            <a:r>
              <a:rPr sz="2400" dirty="0">
                <a:latin typeface="Times New Roman"/>
                <a:cs typeface="Times New Roman"/>
              </a:rPr>
              <a:t>tor	of  several real- or discrete-valued</a:t>
            </a:r>
            <a:r>
              <a:rPr sz="2400" spc="-95" dirty="0">
                <a:latin typeface="Times New Roman"/>
                <a:cs typeface="Times New Roman"/>
              </a:rPr>
              <a:t> </a:t>
            </a:r>
            <a:r>
              <a:rPr sz="2400" spc="-5" dirty="0">
                <a:latin typeface="Times New Roman"/>
                <a:cs typeface="Times New Roman"/>
              </a:rPr>
              <a:t>attributes.</a:t>
            </a:r>
            <a:endParaRPr sz="2400" dirty="0">
              <a:latin typeface="Times New Roman"/>
              <a:cs typeface="Times New Roman"/>
            </a:endParaRPr>
          </a:p>
          <a:p>
            <a:pPr marL="241300" indent="-229235">
              <a:lnSpc>
                <a:spcPct val="100000"/>
              </a:lnSpc>
              <a:spcBef>
                <a:spcPts val="1285"/>
              </a:spcBef>
              <a:buFont typeface="Arial"/>
              <a:buChar char="•"/>
              <a:tabLst>
                <a:tab pos="241935" algn="l"/>
              </a:tabLst>
            </a:pPr>
            <a:r>
              <a:rPr sz="2400" dirty="0">
                <a:latin typeface="Times New Roman"/>
                <a:cs typeface="Times New Roman"/>
              </a:rPr>
              <a:t>The training </a:t>
            </a:r>
            <a:r>
              <a:rPr sz="2400" spc="-5" dirty="0">
                <a:latin typeface="Times New Roman"/>
                <a:cs typeface="Times New Roman"/>
              </a:rPr>
              <a:t>examples </a:t>
            </a:r>
            <a:r>
              <a:rPr sz="2400" spc="-10" dirty="0">
                <a:latin typeface="Times New Roman"/>
                <a:cs typeface="Times New Roman"/>
              </a:rPr>
              <a:t>may </a:t>
            </a:r>
            <a:r>
              <a:rPr sz="2400" dirty="0">
                <a:latin typeface="Times New Roman"/>
                <a:cs typeface="Times New Roman"/>
              </a:rPr>
              <a:t>contain</a:t>
            </a:r>
            <a:r>
              <a:rPr sz="2400" spc="-45" dirty="0">
                <a:latin typeface="Times New Roman"/>
                <a:cs typeface="Times New Roman"/>
              </a:rPr>
              <a:t> </a:t>
            </a:r>
            <a:r>
              <a:rPr sz="2400" dirty="0">
                <a:latin typeface="Times New Roman"/>
                <a:cs typeface="Times New Roman"/>
              </a:rPr>
              <a:t>errors.</a:t>
            </a:r>
          </a:p>
          <a:p>
            <a:pPr marL="241300" indent="-229235">
              <a:lnSpc>
                <a:spcPct val="100000"/>
              </a:lnSpc>
              <a:spcBef>
                <a:spcPts val="1300"/>
              </a:spcBef>
              <a:buFont typeface="Arial"/>
              <a:buChar char="•"/>
              <a:tabLst>
                <a:tab pos="241935" algn="l"/>
              </a:tabLst>
            </a:pPr>
            <a:r>
              <a:rPr sz="2400" dirty="0">
                <a:latin typeface="Times New Roman"/>
                <a:cs typeface="Times New Roman"/>
              </a:rPr>
              <a:t>Long training </a:t>
            </a:r>
            <a:r>
              <a:rPr sz="2400" spc="-5" dirty="0">
                <a:latin typeface="Times New Roman"/>
                <a:cs typeface="Times New Roman"/>
              </a:rPr>
              <a:t>times </a:t>
            </a:r>
            <a:r>
              <a:rPr sz="2400" dirty="0">
                <a:latin typeface="Times New Roman"/>
                <a:cs typeface="Times New Roman"/>
              </a:rPr>
              <a:t>are</a:t>
            </a:r>
            <a:r>
              <a:rPr sz="2400" spc="-45" dirty="0">
                <a:latin typeface="Times New Roman"/>
                <a:cs typeface="Times New Roman"/>
              </a:rPr>
              <a:t> </a:t>
            </a:r>
            <a:r>
              <a:rPr sz="2400" spc="-5" dirty="0">
                <a:latin typeface="Times New Roman"/>
                <a:cs typeface="Times New Roman"/>
              </a:rPr>
              <a:t>acceptable.</a:t>
            </a:r>
            <a:endParaRPr sz="2400" dirty="0">
              <a:latin typeface="Times New Roman"/>
              <a:cs typeface="Times New Roman"/>
            </a:endParaRPr>
          </a:p>
          <a:p>
            <a:pPr marL="241300" indent="-229235">
              <a:lnSpc>
                <a:spcPct val="100000"/>
              </a:lnSpc>
              <a:spcBef>
                <a:spcPts val="1285"/>
              </a:spcBef>
              <a:buFont typeface="Arial"/>
              <a:buChar char="•"/>
              <a:tabLst>
                <a:tab pos="241935" algn="l"/>
              </a:tabLst>
            </a:pPr>
            <a:r>
              <a:rPr sz="2400" dirty="0">
                <a:latin typeface="Times New Roman"/>
                <a:cs typeface="Times New Roman"/>
              </a:rPr>
              <a:t>Fast evaluation of the learned </a:t>
            </a:r>
            <a:r>
              <a:rPr sz="2400" spc="-10" dirty="0">
                <a:latin typeface="Times New Roman"/>
                <a:cs typeface="Times New Roman"/>
              </a:rPr>
              <a:t>target </a:t>
            </a:r>
            <a:r>
              <a:rPr sz="2400" dirty="0">
                <a:latin typeface="Times New Roman"/>
                <a:cs typeface="Times New Roman"/>
              </a:rPr>
              <a:t>function </a:t>
            </a:r>
            <a:r>
              <a:rPr sz="2400" spc="-10" dirty="0">
                <a:latin typeface="Times New Roman"/>
                <a:cs typeface="Times New Roman"/>
              </a:rPr>
              <a:t>may </a:t>
            </a:r>
            <a:r>
              <a:rPr sz="2400" dirty="0">
                <a:latin typeface="Times New Roman"/>
                <a:cs typeface="Times New Roman"/>
              </a:rPr>
              <a:t>be</a:t>
            </a:r>
            <a:r>
              <a:rPr sz="2400" spc="-105" dirty="0">
                <a:latin typeface="Times New Roman"/>
                <a:cs typeface="Times New Roman"/>
              </a:rPr>
              <a:t> </a:t>
            </a:r>
            <a:r>
              <a:rPr sz="2400" dirty="0">
                <a:latin typeface="Times New Roman"/>
                <a:cs typeface="Times New Roman"/>
              </a:rPr>
              <a:t>required</a:t>
            </a:r>
          </a:p>
          <a:p>
            <a:pPr marL="241300" indent="-229235">
              <a:lnSpc>
                <a:spcPct val="100000"/>
              </a:lnSpc>
              <a:spcBef>
                <a:spcPts val="1285"/>
              </a:spcBef>
              <a:buFont typeface="Arial"/>
              <a:buChar char="•"/>
              <a:tabLst>
                <a:tab pos="241935" algn="l"/>
              </a:tabLst>
            </a:pPr>
            <a:r>
              <a:rPr sz="2400" dirty="0">
                <a:latin typeface="Times New Roman"/>
                <a:cs typeface="Times New Roman"/>
              </a:rPr>
              <a:t>The ability of </a:t>
            </a:r>
            <a:r>
              <a:rPr sz="2400" spc="-5" dirty="0">
                <a:latin typeface="Times New Roman"/>
                <a:cs typeface="Times New Roman"/>
              </a:rPr>
              <a:t>humans </a:t>
            </a:r>
            <a:r>
              <a:rPr sz="2400" dirty="0">
                <a:latin typeface="Times New Roman"/>
                <a:cs typeface="Times New Roman"/>
              </a:rPr>
              <a:t>to understand the learned </a:t>
            </a:r>
            <a:r>
              <a:rPr sz="2400" spc="-10" dirty="0">
                <a:latin typeface="Times New Roman"/>
                <a:cs typeface="Times New Roman"/>
              </a:rPr>
              <a:t>target </a:t>
            </a:r>
            <a:r>
              <a:rPr sz="2400" dirty="0">
                <a:latin typeface="Times New Roman"/>
                <a:cs typeface="Times New Roman"/>
              </a:rPr>
              <a:t>function is not</a:t>
            </a:r>
            <a:r>
              <a:rPr sz="2400" spc="-135" dirty="0">
                <a:latin typeface="Times New Roman"/>
                <a:cs typeface="Times New Roman"/>
              </a:rPr>
              <a:t> </a:t>
            </a:r>
            <a:r>
              <a:rPr sz="2400" spc="-5" dirty="0">
                <a:latin typeface="Times New Roman"/>
                <a:cs typeface="Times New Roman"/>
              </a:rPr>
              <a:t>important</a:t>
            </a:r>
            <a:endParaRPr sz="2400" dirty="0">
              <a:latin typeface="Times New Roman"/>
              <a:cs typeface="Times New Roman"/>
            </a:endParaRPr>
          </a:p>
        </p:txBody>
      </p:sp>
      <p:sp>
        <p:nvSpPr>
          <p:cNvPr id="6" name="Rectangle 5">
            <a:extLst>
              <a:ext uri="{FF2B5EF4-FFF2-40B4-BE49-F238E27FC236}">
                <a16:creationId xmlns:a16="http://schemas.microsoft.com/office/drawing/2014/main" id="{2F6D9F88-03EC-4EBA-B1C7-1B88E1538576}"/>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BBBB8A9F-7D3A-4D25-AEEE-BEA4D5FF068E}"/>
              </a:ext>
            </a:extLst>
          </p:cNvPr>
          <p:cNvCxnSpPr/>
          <p:nvPr/>
        </p:nvCxnSpPr>
        <p:spPr>
          <a:xfrm>
            <a:off x="152400" y="1295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24</a:t>
            </a:fld>
            <a:endParaRPr dirty="0"/>
          </a:p>
        </p:txBody>
      </p:sp>
      <p:sp>
        <p:nvSpPr>
          <p:cNvPr id="2" name="object 2"/>
          <p:cNvSpPr txBox="1">
            <a:spLocks noGrp="1"/>
          </p:cNvSpPr>
          <p:nvPr>
            <p:ph type="title"/>
          </p:nvPr>
        </p:nvSpPr>
        <p:spPr>
          <a:xfrm>
            <a:off x="304800" y="378265"/>
            <a:ext cx="9433560" cy="635000"/>
          </a:xfrm>
          <a:prstGeom prst="rect">
            <a:avLst/>
          </a:prstGeom>
        </p:spPr>
        <p:txBody>
          <a:bodyPr vert="horz" wrap="square" lIns="0" tIns="12065" rIns="0" bIns="0" rtlCol="0">
            <a:spAutoFit/>
          </a:bodyPr>
          <a:lstStyle/>
          <a:p>
            <a:pPr marL="12700">
              <a:lnSpc>
                <a:spcPct val="100000"/>
              </a:lnSpc>
              <a:spcBef>
                <a:spcPts val="95"/>
              </a:spcBef>
            </a:pPr>
            <a:r>
              <a:rPr sz="4000" spc="-15" dirty="0"/>
              <a:t>Architectures </a:t>
            </a:r>
            <a:r>
              <a:rPr sz="4000" spc="-5" dirty="0"/>
              <a:t>of </a:t>
            </a:r>
            <a:r>
              <a:rPr sz="4000" dirty="0"/>
              <a:t>Artificial </a:t>
            </a:r>
            <a:r>
              <a:rPr sz="4000" spc="-5" dirty="0"/>
              <a:t>Neural</a:t>
            </a:r>
            <a:r>
              <a:rPr sz="4000" spc="-170" dirty="0"/>
              <a:t> </a:t>
            </a:r>
            <a:r>
              <a:rPr sz="4000" spc="-5" dirty="0"/>
              <a:t>Networks</a:t>
            </a:r>
            <a:endParaRPr sz="4000" dirty="0"/>
          </a:p>
        </p:txBody>
      </p:sp>
      <p:sp>
        <p:nvSpPr>
          <p:cNvPr id="3" name="object 3"/>
          <p:cNvSpPr txBox="1"/>
          <p:nvPr/>
        </p:nvSpPr>
        <p:spPr>
          <a:xfrm>
            <a:off x="870617" y="1739486"/>
            <a:ext cx="10360025" cy="4394200"/>
          </a:xfrm>
          <a:prstGeom prst="rect">
            <a:avLst/>
          </a:prstGeom>
        </p:spPr>
        <p:txBody>
          <a:bodyPr vert="horz" wrap="square" lIns="0" tIns="53975" rIns="0" bIns="0" rtlCol="0">
            <a:spAutoFit/>
          </a:bodyPr>
          <a:lstStyle/>
          <a:p>
            <a:pPr marL="12700" marR="5715" algn="just">
              <a:lnSpc>
                <a:spcPts val="2590"/>
              </a:lnSpc>
              <a:spcBef>
                <a:spcPts val="425"/>
              </a:spcBef>
            </a:pPr>
            <a:r>
              <a:rPr sz="2400" spc="-5" dirty="0">
                <a:latin typeface="Times New Roman"/>
                <a:cs typeface="Times New Roman"/>
              </a:rPr>
              <a:t>An artificial neural </a:t>
            </a:r>
            <a:r>
              <a:rPr sz="2400" spc="-10" dirty="0">
                <a:latin typeface="Times New Roman"/>
                <a:cs typeface="Times New Roman"/>
              </a:rPr>
              <a:t>network </a:t>
            </a:r>
            <a:r>
              <a:rPr sz="2400" dirty="0">
                <a:latin typeface="Times New Roman"/>
                <a:cs typeface="Times New Roman"/>
              </a:rPr>
              <a:t>can </a:t>
            </a:r>
            <a:r>
              <a:rPr sz="2400" spc="-10" dirty="0">
                <a:latin typeface="Times New Roman"/>
                <a:cs typeface="Times New Roman"/>
              </a:rPr>
              <a:t>be </a:t>
            </a:r>
            <a:r>
              <a:rPr sz="2400" spc="-5" dirty="0">
                <a:latin typeface="Times New Roman"/>
                <a:cs typeface="Times New Roman"/>
              </a:rPr>
              <a:t>divided into </a:t>
            </a:r>
            <a:r>
              <a:rPr sz="2400" dirty="0">
                <a:latin typeface="Times New Roman"/>
                <a:cs typeface="Times New Roman"/>
              </a:rPr>
              <a:t>three </a:t>
            </a:r>
            <a:r>
              <a:rPr sz="2400" spc="-5" dirty="0">
                <a:latin typeface="Times New Roman"/>
                <a:cs typeface="Times New Roman"/>
              </a:rPr>
              <a:t>parts (layers), </a:t>
            </a:r>
            <a:r>
              <a:rPr sz="2400" dirty="0">
                <a:latin typeface="Times New Roman"/>
                <a:cs typeface="Times New Roman"/>
              </a:rPr>
              <a:t>which </a:t>
            </a:r>
            <a:r>
              <a:rPr sz="2400" spc="-5" dirty="0">
                <a:latin typeface="Times New Roman"/>
                <a:cs typeface="Times New Roman"/>
              </a:rPr>
              <a:t>are  known</a:t>
            </a:r>
            <a:r>
              <a:rPr sz="2400" dirty="0">
                <a:latin typeface="Times New Roman"/>
                <a:cs typeface="Times New Roman"/>
              </a:rPr>
              <a:t> as:</a:t>
            </a:r>
          </a:p>
          <a:p>
            <a:pPr marL="241300" marR="5715" indent="-228600" algn="just">
              <a:lnSpc>
                <a:spcPts val="2590"/>
              </a:lnSpc>
              <a:spcBef>
                <a:spcPts val="1000"/>
              </a:spcBef>
              <a:buFont typeface="Arial"/>
              <a:buChar char="•"/>
              <a:tabLst>
                <a:tab pos="241300" algn="l"/>
              </a:tabLst>
            </a:pPr>
            <a:r>
              <a:rPr sz="2400" b="1" i="1" dirty="0">
                <a:latin typeface="Times New Roman"/>
                <a:cs typeface="Times New Roman"/>
              </a:rPr>
              <a:t>Input </a:t>
            </a:r>
            <a:r>
              <a:rPr sz="2400" b="1" i="1" spc="-5" dirty="0">
                <a:latin typeface="Times New Roman"/>
                <a:cs typeface="Times New Roman"/>
              </a:rPr>
              <a:t>layer: </a:t>
            </a:r>
            <a:r>
              <a:rPr sz="2400" dirty="0">
                <a:latin typeface="Times New Roman"/>
                <a:cs typeface="Times New Roman"/>
              </a:rPr>
              <a:t>This </a:t>
            </a:r>
            <a:r>
              <a:rPr sz="2400" spc="-5" dirty="0">
                <a:latin typeface="Times New Roman"/>
                <a:cs typeface="Times New Roman"/>
              </a:rPr>
              <a:t>layer </a:t>
            </a:r>
            <a:r>
              <a:rPr sz="2400" dirty="0">
                <a:latin typeface="Times New Roman"/>
                <a:cs typeface="Times New Roman"/>
              </a:rPr>
              <a:t>is </a:t>
            </a:r>
            <a:r>
              <a:rPr sz="2400" spc="-5" dirty="0">
                <a:latin typeface="Times New Roman"/>
                <a:cs typeface="Times New Roman"/>
              </a:rPr>
              <a:t>responsible for receiving information (data), signals, </a:t>
            </a:r>
            <a:r>
              <a:rPr sz="2400" spc="590" dirty="0">
                <a:latin typeface="Times New Roman"/>
                <a:cs typeface="Times New Roman"/>
              </a:rPr>
              <a:t> </a:t>
            </a:r>
            <a:r>
              <a:rPr sz="2400" dirty="0">
                <a:latin typeface="Times New Roman"/>
                <a:cs typeface="Times New Roman"/>
              </a:rPr>
              <a:t>features, or </a:t>
            </a:r>
            <a:r>
              <a:rPr sz="2400" spc="-5" dirty="0">
                <a:latin typeface="Times New Roman"/>
                <a:cs typeface="Times New Roman"/>
              </a:rPr>
              <a:t>measurements </a:t>
            </a:r>
            <a:r>
              <a:rPr sz="2400" dirty="0">
                <a:latin typeface="Times New Roman"/>
                <a:cs typeface="Times New Roman"/>
              </a:rPr>
              <a:t>from the </a:t>
            </a:r>
            <a:r>
              <a:rPr sz="2400" spc="-5" dirty="0">
                <a:latin typeface="Times New Roman"/>
                <a:cs typeface="Times New Roman"/>
              </a:rPr>
              <a:t>external environment. These inputs </a:t>
            </a:r>
            <a:r>
              <a:rPr sz="2400" dirty="0">
                <a:latin typeface="Times New Roman"/>
                <a:cs typeface="Times New Roman"/>
              </a:rPr>
              <a:t>are usually  </a:t>
            </a:r>
            <a:r>
              <a:rPr sz="2400" spc="-5" dirty="0">
                <a:latin typeface="Times New Roman"/>
                <a:cs typeface="Times New Roman"/>
              </a:rPr>
              <a:t>normalized </a:t>
            </a:r>
            <a:r>
              <a:rPr sz="2400" dirty="0">
                <a:latin typeface="Times New Roman"/>
                <a:cs typeface="Times New Roman"/>
              </a:rPr>
              <a:t>within the </a:t>
            </a:r>
            <a:r>
              <a:rPr sz="2400" spc="-5" dirty="0">
                <a:latin typeface="Times New Roman"/>
                <a:cs typeface="Times New Roman"/>
              </a:rPr>
              <a:t>limit </a:t>
            </a:r>
            <a:r>
              <a:rPr sz="2400" dirty="0">
                <a:latin typeface="Times New Roman"/>
                <a:cs typeface="Times New Roman"/>
              </a:rPr>
              <a:t>values produced by activation</a:t>
            </a:r>
            <a:r>
              <a:rPr sz="2400" spc="-130" dirty="0">
                <a:latin typeface="Times New Roman"/>
                <a:cs typeface="Times New Roman"/>
              </a:rPr>
              <a:t> </a:t>
            </a:r>
            <a:r>
              <a:rPr sz="2400" dirty="0">
                <a:latin typeface="Times New Roman"/>
                <a:cs typeface="Times New Roman"/>
              </a:rPr>
              <a:t>functions</a:t>
            </a:r>
          </a:p>
          <a:p>
            <a:pPr marL="241300" marR="5080" indent="-228600" algn="just">
              <a:lnSpc>
                <a:spcPct val="90000"/>
              </a:lnSpc>
              <a:spcBef>
                <a:spcPts val="975"/>
              </a:spcBef>
              <a:buFont typeface="Arial"/>
              <a:buChar char="•"/>
              <a:tabLst>
                <a:tab pos="241300" algn="l"/>
              </a:tabLst>
            </a:pPr>
            <a:r>
              <a:rPr sz="2400" b="1" i="1" dirty="0">
                <a:latin typeface="Times New Roman"/>
                <a:cs typeface="Times New Roman"/>
              </a:rPr>
              <a:t>Hidden, </a:t>
            </a:r>
            <a:r>
              <a:rPr sz="2400" b="1" i="1" spc="-5" dirty="0">
                <a:latin typeface="Times New Roman"/>
                <a:cs typeface="Times New Roman"/>
              </a:rPr>
              <a:t>intermediate, or invisible </a:t>
            </a:r>
            <a:r>
              <a:rPr sz="2400" b="1" i="1" dirty="0">
                <a:latin typeface="Times New Roman"/>
                <a:cs typeface="Times New Roman"/>
              </a:rPr>
              <a:t>layers: </a:t>
            </a:r>
            <a:r>
              <a:rPr sz="2400" spc="-5" dirty="0">
                <a:latin typeface="Times New Roman"/>
                <a:cs typeface="Times New Roman"/>
              </a:rPr>
              <a:t>These layers are composed </a:t>
            </a:r>
            <a:r>
              <a:rPr sz="2400" dirty="0">
                <a:latin typeface="Times New Roman"/>
                <a:cs typeface="Times New Roman"/>
              </a:rPr>
              <a:t>of </a:t>
            </a:r>
            <a:r>
              <a:rPr sz="2400" spc="-5" dirty="0">
                <a:latin typeface="Times New Roman"/>
                <a:cs typeface="Times New Roman"/>
              </a:rPr>
              <a:t>neurons  </a:t>
            </a:r>
            <a:r>
              <a:rPr sz="2400" dirty="0">
                <a:latin typeface="Times New Roman"/>
                <a:cs typeface="Times New Roman"/>
              </a:rPr>
              <a:t>which are </a:t>
            </a:r>
            <a:r>
              <a:rPr sz="2400" spc="-5" dirty="0">
                <a:latin typeface="Times New Roman"/>
                <a:cs typeface="Times New Roman"/>
              </a:rPr>
              <a:t>responsible </a:t>
            </a:r>
            <a:r>
              <a:rPr sz="2400" dirty="0">
                <a:latin typeface="Times New Roman"/>
                <a:cs typeface="Times New Roman"/>
              </a:rPr>
              <a:t>for </a:t>
            </a:r>
            <a:r>
              <a:rPr sz="2400" spc="-5" dirty="0">
                <a:latin typeface="Times New Roman"/>
                <a:cs typeface="Times New Roman"/>
              </a:rPr>
              <a:t>extracting patterns associated with </a:t>
            </a:r>
            <a:r>
              <a:rPr sz="2400" dirty="0">
                <a:latin typeface="Times New Roman"/>
                <a:cs typeface="Times New Roman"/>
              </a:rPr>
              <a:t>the process or system  being </a:t>
            </a:r>
            <a:r>
              <a:rPr sz="2400" spc="-5" dirty="0">
                <a:latin typeface="Times New Roman"/>
                <a:cs typeface="Times New Roman"/>
              </a:rPr>
              <a:t>analysed. </a:t>
            </a:r>
            <a:r>
              <a:rPr sz="2400" dirty="0">
                <a:latin typeface="Times New Roman"/>
                <a:cs typeface="Times New Roman"/>
              </a:rPr>
              <a:t>These layers </a:t>
            </a:r>
            <a:r>
              <a:rPr sz="2400" spc="-5" dirty="0">
                <a:latin typeface="Times New Roman"/>
                <a:cs typeface="Times New Roman"/>
              </a:rPr>
              <a:t>perform most </a:t>
            </a:r>
            <a:r>
              <a:rPr sz="2400" dirty="0">
                <a:latin typeface="Times New Roman"/>
                <a:cs typeface="Times New Roman"/>
              </a:rPr>
              <a:t>of the </a:t>
            </a:r>
            <a:r>
              <a:rPr sz="2400" spc="-5" dirty="0">
                <a:latin typeface="Times New Roman"/>
                <a:cs typeface="Times New Roman"/>
              </a:rPr>
              <a:t>internal processing </a:t>
            </a:r>
            <a:r>
              <a:rPr sz="2400" dirty="0">
                <a:latin typeface="Times New Roman"/>
                <a:cs typeface="Times New Roman"/>
              </a:rPr>
              <a:t>from a  network.</a:t>
            </a:r>
          </a:p>
          <a:p>
            <a:pPr marL="241300" marR="5080" indent="-229235" algn="just">
              <a:lnSpc>
                <a:spcPct val="90100"/>
              </a:lnSpc>
              <a:spcBef>
                <a:spcPts val="994"/>
              </a:spcBef>
              <a:buFont typeface="Arial"/>
              <a:buChar char="•"/>
              <a:tabLst>
                <a:tab pos="241300" algn="l"/>
              </a:tabLst>
            </a:pPr>
            <a:r>
              <a:rPr sz="2400" b="1" i="1" dirty="0">
                <a:latin typeface="Times New Roman"/>
                <a:cs typeface="Times New Roman"/>
              </a:rPr>
              <a:t>Output layer : </a:t>
            </a:r>
            <a:r>
              <a:rPr sz="2400" dirty="0">
                <a:latin typeface="Times New Roman"/>
                <a:cs typeface="Times New Roman"/>
              </a:rPr>
              <a:t>This layer is also </a:t>
            </a:r>
            <a:r>
              <a:rPr sz="2400" spc="-5" dirty="0">
                <a:latin typeface="Times New Roman"/>
                <a:cs typeface="Times New Roman"/>
              </a:rPr>
              <a:t>composed </a:t>
            </a:r>
            <a:r>
              <a:rPr sz="2400" spc="5" dirty="0">
                <a:latin typeface="Times New Roman"/>
                <a:cs typeface="Times New Roman"/>
              </a:rPr>
              <a:t>of </a:t>
            </a:r>
            <a:r>
              <a:rPr sz="2400" dirty="0">
                <a:latin typeface="Times New Roman"/>
                <a:cs typeface="Times New Roman"/>
              </a:rPr>
              <a:t>neurons, and thus is responsible </a:t>
            </a:r>
            <a:r>
              <a:rPr sz="2400" spc="-10" dirty="0">
                <a:latin typeface="Times New Roman"/>
                <a:cs typeface="Times New Roman"/>
              </a:rPr>
              <a:t>for  </a:t>
            </a:r>
            <a:r>
              <a:rPr sz="2400" dirty="0">
                <a:latin typeface="Times New Roman"/>
                <a:cs typeface="Times New Roman"/>
              </a:rPr>
              <a:t>producing </a:t>
            </a:r>
            <a:r>
              <a:rPr sz="2400" spc="-5" dirty="0">
                <a:latin typeface="Times New Roman"/>
                <a:cs typeface="Times New Roman"/>
              </a:rPr>
              <a:t>and presenting </a:t>
            </a:r>
            <a:r>
              <a:rPr sz="2400" dirty="0">
                <a:latin typeface="Times New Roman"/>
                <a:cs typeface="Times New Roman"/>
              </a:rPr>
              <a:t>the </a:t>
            </a:r>
            <a:r>
              <a:rPr sz="2400" spc="-5" dirty="0">
                <a:latin typeface="Times New Roman"/>
                <a:cs typeface="Times New Roman"/>
              </a:rPr>
              <a:t>final network </a:t>
            </a:r>
            <a:r>
              <a:rPr sz="2400" dirty="0">
                <a:latin typeface="Times New Roman"/>
                <a:cs typeface="Times New Roman"/>
              </a:rPr>
              <a:t>outputs, which </a:t>
            </a:r>
            <a:r>
              <a:rPr sz="2400" spc="-5" dirty="0">
                <a:latin typeface="Times New Roman"/>
                <a:cs typeface="Times New Roman"/>
              </a:rPr>
              <a:t>result </a:t>
            </a:r>
            <a:r>
              <a:rPr sz="2400" dirty="0">
                <a:latin typeface="Times New Roman"/>
                <a:cs typeface="Times New Roman"/>
              </a:rPr>
              <a:t>from the  processing </a:t>
            </a:r>
            <a:r>
              <a:rPr sz="2400" spc="-5" dirty="0">
                <a:latin typeface="Times New Roman"/>
                <a:cs typeface="Times New Roman"/>
              </a:rPr>
              <a:t>performed </a:t>
            </a:r>
            <a:r>
              <a:rPr sz="2400" dirty="0">
                <a:latin typeface="Times New Roman"/>
                <a:cs typeface="Times New Roman"/>
              </a:rPr>
              <a:t>by the </a:t>
            </a:r>
            <a:r>
              <a:rPr sz="2400" spc="-5" dirty="0">
                <a:latin typeface="Times New Roman"/>
                <a:cs typeface="Times New Roman"/>
              </a:rPr>
              <a:t>neurons </a:t>
            </a:r>
            <a:r>
              <a:rPr sz="2400" dirty="0">
                <a:latin typeface="Times New Roman"/>
                <a:cs typeface="Times New Roman"/>
              </a:rPr>
              <a:t>in the previous</a:t>
            </a:r>
            <a:r>
              <a:rPr sz="2400" spc="-55" dirty="0">
                <a:latin typeface="Times New Roman"/>
                <a:cs typeface="Times New Roman"/>
              </a:rPr>
              <a:t> </a:t>
            </a:r>
            <a:r>
              <a:rPr sz="2400" dirty="0">
                <a:latin typeface="Times New Roman"/>
                <a:cs typeface="Times New Roman"/>
              </a:rPr>
              <a:t>layers.</a:t>
            </a:r>
          </a:p>
        </p:txBody>
      </p:sp>
      <p:sp>
        <p:nvSpPr>
          <p:cNvPr id="6" name="Rectangle 5">
            <a:extLst>
              <a:ext uri="{FF2B5EF4-FFF2-40B4-BE49-F238E27FC236}">
                <a16:creationId xmlns:a16="http://schemas.microsoft.com/office/drawing/2014/main" id="{5AA995AD-BD7D-4C30-A4B8-CDD61ED8F313}"/>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300DA77-E3AF-4BF3-9627-05D8D0EEA2BC}"/>
              </a:ext>
            </a:extLst>
          </p:cNvPr>
          <p:cNvCxnSpPr/>
          <p:nvPr/>
        </p:nvCxnSpPr>
        <p:spPr>
          <a:xfrm>
            <a:off x="152400" y="1295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25</a:t>
            </a:fld>
            <a:endParaRPr dirty="0"/>
          </a:p>
        </p:txBody>
      </p:sp>
      <p:sp>
        <p:nvSpPr>
          <p:cNvPr id="2" name="object 2"/>
          <p:cNvSpPr txBox="1">
            <a:spLocks noGrp="1"/>
          </p:cNvSpPr>
          <p:nvPr>
            <p:ph type="title"/>
          </p:nvPr>
        </p:nvSpPr>
        <p:spPr>
          <a:xfrm>
            <a:off x="1379602" y="274772"/>
            <a:ext cx="9433560" cy="635000"/>
          </a:xfrm>
          <a:prstGeom prst="rect">
            <a:avLst/>
          </a:prstGeom>
        </p:spPr>
        <p:txBody>
          <a:bodyPr vert="horz" wrap="square" lIns="0" tIns="12065" rIns="0" bIns="0" rtlCol="0">
            <a:spAutoFit/>
          </a:bodyPr>
          <a:lstStyle/>
          <a:p>
            <a:pPr marL="12700">
              <a:lnSpc>
                <a:spcPct val="100000"/>
              </a:lnSpc>
              <a:spcBef>
                <a:spcPts val="95"/>
              </a:spcBef>
            </a:pPr>
            <a:r>
              <a:rPr sz="4000" spc="-15" dirty="0"/>
              <a:t>Architectures </a:t>
            </a:r>
            <a:r>
              <a:rPr sz="4000" spc="-5" dirty="0"/>
              <a:t>of </a:t>
            </a:r>
            <a:r>
              <a:rPr sz="4000" dirty="0"/>
              <a:t>Artificial </a:t>
            </a:r>
            <a:r>
              <a:rPr sz="4000" spc="-5" dirty="0"/>
              <a:t>Neural</a:t>
            </a:r>
            <a:r>
              <a:rPr sz="4000" spc="-170" dirty="0"/>
              <a:t> </a:t>
            </a:r>
            <a:r>
              <a:rPr sz="4000" spc="-5" dirty="0"/>
              <a:t>Networks</a:t>
            </a:r>
            <a:endParaRPr sz="4000" dirty="0"/>
          </a:p>
        </p:txBody>
      </p:sp>
      <p:sp>
        <p:nvSpPr>
          <p:cNvPr id="3" name="object 3"/>
          <p:cNvSpPr txBox="1"/>
          <p:nvPr/>
        </p:nvSpPr>
        <p:spPr>
          <a:xfrm>
            <a:off x="987140" y="2025809"/>
            <a:ext cx="10359390" cy="3331845"/>
          </a:xfrm>
          <a:prstGeom prst="rect">
            <a:avLst/>
          </a:prstGeom>
        </p:spPr>
        <p:txBody>
          <a:bodyPr vert="horz" wrap="square" lIns="0" tIns="53975" rIns="0" bIns="0" rtlCol="0">
            <a:spAutoFit/>
          </a:bodyPr>
          <a:lstStyle/>
          <a:p>
            <a:pPr marL="12700" marR="5080" algn="just">
              <a:lnSpc>
                <a:spcPts val="2590"/>
              </a:lnSpc>
              <a:spcBef>
                <a:spcPts val="425"/>
              </a:spcBef>
            </a:pPr>
            <a:r>
              <a:rPr sz="2400" dirty="0">
                <a:latin typeface="Times New Roman"/>
                <a:cs typeface="Times New Roman"/>
              </a:rPr>
              <a:t>The </a:t>
            </a:r>
            <a:r>
              <a:rPr sz="2400" spc="-5" dirty="0">
                <a:latin typeface="Times New Roman"/>
                <a:cs typeface="Times New Roman"/>
              </a:rPr>
              <a:t>main architectures </a:t>
            </a:r>
            <a:r>
              <a:rPr sz="2400" dirty="0">
                <a:latin typeface="Times New Roman"/>
                <a:cs typeface="Times New Roman"/>
              </a:rPr>
              <a:t>of </a:t>
            </a:r>
            <a:r>
              <a:rPr sz="2400" spc="-5" dirty="0">
                <a:latin typeface="Times New Roman"/>
                <a:cs typeface="Times New Roman"/>
              </a:rPr>
              <a:t>artificial neural networks, considering the neuron  disposition, </a:t>
            </a:r>
            <a:r>
              <a:rPr sz="2400" dirty="0">
                <a:latin typeface="Times New Roman"/>
                <a:cs typeface="Times New Roman"/>
              </a:rPr>
              <a:t>how they are </a:t>
            </a:r>
            <a:r>
              <a:rPr sz="2400" spc="-5" dirty="0">
                <a:latin typeface="Times New Roman"/>
                <a:cs typeface="Times New Roman"/>
              </a:rPr>
              <a:t>interconnected </a:t>
            </a:r>
            <a:r>
              <a:rPr sz="2400" dirty="0">
                <a:latin typeface="Times New Roman"/>
                <a:cs typeface="Times New Roman"/>
              </a:rPr>
              <a:t>and </a:t>
            </a:r>
            <a:r>
              <a:rPr sz="2400" spc="-10" dirty="0">
                <a:latin typeface="Times New Roman"/>
                <a:cs typeface="Times New Roman"/>
              </a:rPr>
              <a:t>how </a:t>
            </a:r>
            <a:r>
              <a:rPr sz="2400" dirty="0">
                <a:latin typeface="Times New Roman"/>
                <a:cs typeface="Times New Roman"/>
              </a:rPr>
              <a:t>its </a:t>
            </a:r>
            <a:r>
              <a:rPr sz="2400" spc="-5" dirty="0">
                <a:latin typeface="Times New Roman"/>
                <a:cs typeface="Times New Roman"/>
              </a:rPr>
              <a:t>layers </a:t>
            </a:r>
            <a:r>
              <a:rPr sz="2400" dirty="0">
                <a:latin typeface="Times New Roman"/>
                <a:cs typeface="Times New Roman"/>
              </a:rPr>
              <a:t>are </a:t>
            </a:r>
            <a:r>
              <a:rPr sz="2400" spc="-5" dirty="0">
                <a:latin typeface="Times New Roman"/>
                <a:cs typeface="Times New Roman"/>
              </a:rPr>
              <a:t>composed, </a:t>
            </a:r>
            <a:r>
              <a:rPr sz="2400" dirty="0">
                <a:latin typeface="Times New Roman"/>
                <a:cs typeface="Times New Roman"/>
              </a:rPr>
              <a:t>can </a:t>
            </a:r>
            <a:r>
              <a:rPr sz="2400" spc="-15" dirty="0">
                <a:latin typeface="Times New Roman"/>
                <a:cs typeface="Times New Roman"/>
              </a:rPr>
              <a:t>be  </a:t>
            </a:r>
            <a:r>
              <a:rPr sz="2400" dirty="0">
                <a:latin typeface="Times New Roman"/>
                <a:cs typeface="Times New Roman"/>
              </a:rPr>
              <a:t>divided as</a:t>
            </a:r>
            <a:r>
              <a:rPr sz="2400" spc="-25" dirty="0">
                <a:latin typeface="Times New Roman"/>
                <a:cs typeface="Times New Roman"/>
              </a:rPr>
              <a:t> </a:t>
            </a:r>
            <a:r>
              <a:rPr sz="2400" dirty="0">
                <a:latin typeface="Times New Roman"/>
                <a:cs typeface="Times New Roman"/>
              </a:rPr>
              <a:t>follows:</a:t>
            </a:r>
          </a:p>
          <a:p>
            <a:pPr>
              <a:lnSpc>
                <a:spcPct val="100000"/>
              </a:lnSpc>
            </a:pPr>
            <a:endParaRPr sz="2400" dirty="0">
              <a:latin typeface="Times New Roman"/>
              <a:cs typeface="Times New Roman"/>
            </a:endParaRPr>
          </a:p>
          <a:p>
            <a:pPr marL="1181735" indent="-457834">
              <a:lnSpc>
                <a:spcPct val="100000"/>
              </a:lnSpc>
              <a:spcBef>
                <a:spcPts val="1520"/>
              </a:spcBef>
              <a:buAutoNum type="arabicPeriod"/>
              <a:tabLst>
                <a:tab pos="1181735" algn="l"/>
                <a:tab pos="1182370" algn="l"/>
              </a:tabLst>
            </a:pPr>
            <a:r>
              <a:rPr sz="2400" dirty="0">
                <a:latin typeface="Times New Roman"/>
                <a:cs typeface="Times New Roman"/>
              </a:rPr>
              <a:t>Single-layer </a:t>
            </a:r>
            <a:r>
              <a:rPr sz="2400" spc="-5" dirty="0">
                <a:latin typeface="Times New Roman"/>
                <a:cs typeface="Times New Roman"/>
              </a:rPr>
              <a:t>feedforward</a:t>
            </a:r>
            <a:r>
              <a:rPr sz="2400" spc="-85" dirty="0">
                <a:latin typeface="Times New Roman"/>
                <a:cs typeface="Times New Roman"/>
              </a:rPr>
              <a:t> </a:t>
            </a:r>
            <a:r>
              <a:rPr sz="2400" dirty="0">
                <a:latin typeface="Times New Roman"/>
                <a:cs typeface="Times New Roman"/>
              </a:rPr>
              <a:t>network</a:t>
            </a:r>
          </a:p>
          <a:p>
            <a:pPr marL="1181735" indent="-457834">
              <a:lnSpc>
                <a:spcPct val="100000"/>
              </a:lnSpc>
              <a:spcBef>
                <a:spcPts val="705"/>
              </a:spcBef>
              <a:buAutoNum type="arabicPeriod"/>
              <a:tabLst>
                <a:tab pos="1181735" algn="l"/>
                <a:tab pos="1182370" algn="l"/>
              </a:tabLst>
            </a:pPr>
            <a:r>
              <a:rPr sz="2400" dirty="0">
                <a:latin typeface="Times New Roman"/>
                <a:cs typeface="Times New Roman"/>
              </a:rPr>
              <a:t>Multi-layer </a:t>
            </a:r>
            <a:r>
              <a:rPr sz="2400" spc="-5" dirty="0">
                <a:latin typeface="Times New Roman"/>
                <a:cs typeface="Times New Roman"/>
              </a:rPr>
              <a:t>feedforward</a:t>
            </a:r>
            <a:r>
              <a:rPr sz="2400" spc="-85" dirty="0">
                <a:latin typeface="Times New Roman"/>
                <a:cs typeface="Times New Roman"/>
              </a:rPr>
              <a:t> </a:t>
            </a:r>
            <a:r>
              <a:rPr sz="2400" dirty="0">
                <a:latin typeface="Times New Roman"/>
                <a:cs typeface="Times New Roman"/>
              </a:rPr>
              <a:t>networks</a:t>
            </a:r>
          </a:p>
          <a:p>
            <a:pPr marL="1181735" indent="-457834">
              <a:lnSpc>
                <a:spcPct val="100000"/>
              </a:lnSpc>
              <a:spcBef>
                <a:spcPts val="710"/>
              </a:spcBef>
              <a:buAutoNum type="arabicPeriod"/>
              <a:tabLst>
                <a:tab pos="1181735" algn="l"/>
                <a:tab pos="1182370" algn="l"/>
              </a:tabLst>
            </a:pPr>
            <a:r>
              <a:rPr sz="2400" dirty="0">
                <a:latin typeface="Times New Roman"/>
                <a:cs typeface="Times New Roman"/>
              </a:rPr>
              <a:t>Recurrent or Feedback</a:t>
            </a:r>
            <a:r>
              <a:rPr sz="2400" spc="-35" dirty="0">
                <a:latin typeface="Times New Roman"/>
                <a:cs typeface="Times New Roman"/>
              </a:rPr>
              <a:t> </a:t>
            </a:r>
            <a:r>
              <a:rPr sz="2400" dirty="0">
                <a:latin typeface="Times New Roman"/>
                <a:cs typeface="Times New Roman"/>
              </a:rPr>
              <a:t>networks</a:t>
            </a:r>
          </a:p>
          <a:p>
            <a:pPr marL="1181735" indent="-457834">
              <a:lnSpc>
                <a:spcPct val="100000"/>
              </a:lnSpc>
              <a:spcBef>
                <a:spcPts val="720"/>
              </a:spcBef>
              <a:buAutoNum type="arabicPeriod"/>
              <a:tabLst>
                <a:tab pos="1181735" algn="l"/>
                <a:tab pos="1182370" algn="l"/>
              </a:tabLst>
            </a:pPr>
            <a:r>
              <a:rPr sz="2400" dirty="0">
                <a:latin typeface="Times New Roman"/>
                <a:cs typeface="Times New Roman"/>
              </a:rPr>
              <a:t>Mesh</a:t>
            </a:r>
            <a:r>
              <a:rPr sz="2400" spc="-5" dirty="0">
                <a:latin typeface="Times New Roman"/>
                <a:cs typeface="Times New Roman"/>
              </a:rPr>
              <a:t> </a:t>
            </a:r>
            <a:r>
              <a:rPr sz="2400" dirty="0">
                <a:latin typeface="Times New Roman"/>
                <a:cs typeface="Times New Roman"/>
              </a:rPr>
              <a:t>networks</a:t>
            </a:r>
          </a:p>
        </p:txBody>
      </p:sp>
      <p:sp>
        <p:nvSpPr>
          <p:cNvPr id="6" name="Rectangle 5">
            <a:extLst>
              <a:ext uri="{FF2B5EF4-FFF2-40B4-BE49-F238E27FC236}">
                <a16:creationId xmlns:a16="http://schemas.microsoft.com/office/drawing/2014/main" id="{7F4E5AF2-7FEE-48D6-AB0A-C4FD49759EDD}"/>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EC1ACA0-E979-4F47-BD19-666E75046FA7}"/>
              </a:ext>
            </a:extLst>
          </p:cNvPr>
          <p:cNvCxnSpPr/>
          <p:nvPr/>
        </p:nvCxnSpPr>
        <p:spPr>
          <a:xfrm>
            <a:off x="152400" y="1295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564271"/>
            <a:ext cx="5172075" cy="391160"/>
          </a:xfrm>
          <a:prstGeom prst="rect">
            <a:avLst/>
          </a:prstGeom>
        </p:spPr>
        <p:txBody>
          <a:bodyPr vert="horz" wrap="square" lIns="0" tIns="12700" rIns="0" bIns="0" rtlCol="0">
            <a:spAutoFit/>
          </a:bodyPr>
          <a:lstStyle/>
          <a:p>
            <a:pPr marL="12700">
              <a:lnSpc>
                <a:spcPct val="100000"/>
              </a:lnSpc>
              <a:spcBef>
                <a:spcPts val="100"/>
              </a:spcBef>
            </a:pPr>
            <a:r>
              <a:rPr sz="2400" dirty="0"/>
              <a:t>Single-Layer </a:t>
            </a:r>
            <a:r>
              <a:rPr sz="2400" spc="-5" dirty="0"/>
              <a:t>Feedforward</a:t>
            </a:r>
            <a:r>
              <a:rPr sz="2400" spc="-215" dirty="0"/>
              <a:t> </a:t>
            </a:r>
            <a:r>
              <a:rPr sz="2400" spc="-10" dirty="0"/>
              <a:t>Architecture</a:t>
            </a:r>
            <a:endParaRPr sz="2400" dirty="0"/>
          </a:p>
        </p:txBody>
      </p:sp>
      <p:sp>
        <p:nvSpPr>
          <p:cNvPr id="3" name="object 3"/>
          <p:cNvSpPr txBox="1"/>
          <p:nvPr/>
        </p:nvSpPr>
        <p:spPr>
          <a:xfrm>
            <a:off x="916940" y="1444333"/>
            <a:ext cx="10359390" cy="1683385"/>
          </a:xfrm>
          <a:prstGeom prst="rect">
            <a:avLst/>
          </a:prstGeom>
        </p:spPr>
        <p:txBody>
          <a:bodyPr vert="horz" wrap="square" lIns="0" tIns="47625" rIns="0" bIns="0" rtlCol="0">
            <a:spAutoFit/>
          </a:bodyPr>
          <a:lstStyle/>
          <a:p>
            <a:pPr marL="241300" marR="6985" indent="-228600">
              <a:lnSpc>
                <a:spcPts val="2160"/>
              </a:lnSpc>
              <a:spcBef>
                <a:spcPts val="375"/>
              </a:spcBef>
              <a:buFont typeface="Arial"/>
              <a:buChar char="•"/>
              <a:tabLst>
                <a:tab pos="240665" algn="l"/>
                <a:tab pos="241300" algn="l"/>
              </a:tabLst>
            </a:pPr>
            <a:r>
              <a:rPr sz="2000" dirty="0">
                <a:latin typeface="Times New Roman"/>
                <a:cs typeface="Times New Roman"/>
              </a:rPr>
              <a:t>This </a:t>
            </a:r>
            <a:r>
              <a:rPr sz="2000" spc="-5" dirty="0">
                <a:latin typeface="Times New Roman"/>
                <a:cs typeface="Times New Roman"/>
              </a:rPr>
              <a:t>artificial </a:t>
            </a:r>
            <a:r>
              <a:rPr sz="2000" dirty="0">
                <a:latin typeface="Times New Roman"/>
                <a:cs typeface="Times New Roman"/>
              </a:rPr>
              <a:t>neural </a:t>
            </a:r>
            <a:r>
              <a:rPr sz="2000" spc="-5" dirty="0">
                <a:latin typeface="Times New Roman"/>
                <a:cs typeface="Times New Roman"/>
              </a:rPr>
              <a:t>network </a:t>
            </a:r>
            <a:r>
              <a:rPr sz="2000" dirty="0">
                <a:latin typeface="Times New Roman"/>
                <a:cs typeface="Times New Roman"/>
              </a:rPr>
              <a:t>has </a:t>
            </a:r>
            <a:r>
              <a:rPr sz="2000" spc="-5" dirty="0">
                <a:latin typeface="Times New Roman"/>
                <a:cs typeface="Times New Roman"/>
              </a:rPr>
              <a:t>just </a:t>
            </a:r>
            <a:r>
              <a:rPr sz="2000" dirty="0">
                <a:latin typeface="Times New Roman"/>
                <a:cs typeface="Times New Roman"/>
              </a:rPr>
              <a:t>one </a:t>
            </a:r>
            <a:r>
              <a:rPr sz="2000" spc="-5" dirty="0">
                <a:latin typeface="Times New Roman"/>
                <a:cs typeface="Times New Roman"/>
              </a:rPr>
              <a:t>input </a:t>
            </a:r>
            <a:r>
              <a:rPr sz="2000" spc="-10" dirty="0">
                <a:latin typeface="Times New Roman"/>
                <a:cs typeface="Times New Roman"/>
              </a:rPr>
              <a:t>layer </a:t>
            </a:r>
            <a:r>
              <a:rPr sz="2000" spc="-5" dirty="0">
                <a:latin typeface="Times New Roman"/>
                <a:cs typeface="Times New Roman"/>
              </a:rPr>
              <a:t>and </a:t>
            </a:r>
            <a:r>
              <a:rPr sz="2000" dirty="0">
                <a:latin typeface="Times New Roman"/>
                <a:cs typeface="Times New Roman"/>
              </a:rPr>
              <a:t>a single </a:t>
            </a:r>
            <a:r>
              <a:rPr sz="2000" spc="-5" dirty="0">
                <a:latin typeface="Times New Roman"/>
                <a:cs typeface="Times New Roman"/>
              </a:rPr>
              <a:t>neural </a:t>
            </a:r>
            <a:r>
              <a:rPr sz="2000" spc="-20" dirty="0">
                <a:latin typeface="Times New Roman"/>
                <a:cs typeface="Times New Roman"/>
              </a:rPr>
              <a:t>layer, </a:t>
            </a:r>
            <a:r>
              <a:rPr sz="2000" spc="-5" dirty="0">
                <a:latin typeface="Times New Roman"/>
                <a:cs typeface="Times New Roman"/>
              </a:rPr>
              <a:t>which is also the  </a:t>
            </a:r>
            <a:r>
              <a:rPr sz="2000" dirty="0">
                <a:latin typeface="Times New Roman"/>
                <a:cs typeface="Times New Roman"/>
              </a:rPr>
              <a:t>output</a:t>
            </a:r>
            <a:r>
              <a:rPr sz="2000" spc="-40" dirty="0">
                <a:latin typeface="Times New Roman"/>
                <a:cs typeface="Times New Roman"/>
              </a:rPr>
              <a:t> </a:t>
            </a:r>
            <a:r>
              <a:rPr sz="2000" spc="-20" dirty="0">
                <a:latin typeface="Times New Roman"/>
                <a:cs typeface="Times New Roman"/>
              </a:rPr>
              <a:t>layer.</a:t>
            </a:r>
            <a:endParaRPr sz="2000" dirty="0">
              <a:latin typeface="Times New Roman"/>
              <a:cs typeface="Times New Roman"/>
            </a:endParaRPr>
          </a:p>
          <a:p>
            <a:pPr marL="241300" indent="-228600">
              <a:lnSpc>
                <a:spcPct val="100000"/>
              </a:lnSpc>
              <a:spcBef>
                <a:spcPts val="735"/>
              </a:spcBef>
              <a:buFont typeface="Arial"/>
              <a:buChar char="•"/>
              <a:tabLst>
                <a:tab pos="240665" algn="l"/>
                <a:tab pos="241300" algn="l"/>
              </a:tabLst>
            </a:pPr>
            <a:r>
              <a:rPr sz="2000" dirty="0">
                <a:latin typeface="Times New Roman"/>
                <a:cs typeface="Times New Roman"/>
              </a:rPr>
              <a:t>Figure </a:t>
            </a:r>
            <a:r>
              <a:rPr sz="2000" spc="-5" dirty="0">
                <a:latin typeface="Times New Roman"/>
                <a:cs typeface="Times New Roman"/>
              </a:rPr>
              <a:t>illustrates </a:t>
            </a:r>
            <a:r>
              <a:rPr sz="2000" dirty="0">
                <a:latin typeface="Times New Roman"/>
                <a:cs typeface="Times New Roman"/>
              </a:rPr>
              <a:t>a </a:t>
            </a:r>
            <a:r>
              <a:rPr sz="2000" spc="-5" dirty="0">
                <a:latin typeface="Times New Roman"/>
                <a:cs typeface="Times New Roman"/>
              </a:rPr>
              <a:t>simple-layer </a:t>
            </a:r>
            <a:r>
              <a:rPr sz="2000" dirty="0">
                <a:latin typeface="Times New Roman"/>
                <a:cs typeface="Times New Roman"/>
              </a:rPr>
              <a:t>feedforward network composed of n inputs and </a:t>
            </a:r>
            <a:r>
              <a:rPr sz="2000" spc="5" dirty="0">
                <a:latin typeface="Times New Roman"/>
                <a:cs typeface="Times New Roman"/>
              </a:rPr>
              <a:t>m</a:t>
            </a:r>
            <a:r>
              <a:rPr sz="2000" spc="-215" dirty="0">
                <a:latin typeface="Times New Roman"/>
                <a:cs typeface="Times New Roman"/>
              </a:rPr>
              <a:t> </a:t>
            </a:r>
            <a:r>
              <a:rPr sz="2000" dirty="0">
                <a:latin typeface="Times New Roman"/>
                <a:cs typeface="Times New Roman"/>
              </a:rPr>
              <a:t>outputs.</a:t>
            </a:r>
          </a:p>
          <a:p>
            <a:pPr marL="241300" marR="5080" indent="-229235">
              <a:lnSpc>
                <a:spcPts val="2160"/>
              </a:lnSpc>
              <a:spcBef>
                <a:spcPts val="1030"/>
              </a:spcBef>
              <a:buFont typeface="Arial"/>
              <a:buChar char="•"/>
              <a:tabLst>
                <a:tab pos="240665" algn="l"/>
                <a:tab pos="241300" algn="l"/>
              </a:tabLst>
            </a:pPr>
            <a:r>
              <a:rPr sz="2000" dirty="0">
                <a:latin typeface="Times New Roman"/>
                <a:cs typeface="Times New Roman"/>
              </a:rPr>
              <a:t>The </a:t>
            </a:r>
            <a:r>
              <a:rPr sz="2000" spc="-5" dirty="0">
                <a:latin typeface="Times New Roman"/>
                <a:cs typeface="Times New Roman"/>
              </a:rPr>
              <a:t>information </a:t>
            </a:r>
            <a:r>
              <a:rPr sz="2000" dirty="0">
                <a:latin typeface="Times New Roman"/>
                <a:cs typeface="Times New Roman"/>
              </a:rPr>
              <a:t>always </a:t>
            </a:r>
            <a:r>
              <a:rPr sz="2000" spc="-5" dirty="0">
                <a:latin typeface="Times New Roman"/>
                <a:cs typeface="Times New Roman"/>
              </a:rPr>
              <a:t>flows in </a:t>
            </a:r>
            <a:r>
              <a:rPr sz="2000" dirty="0">
                <a:latin typeface="Times New Roman"/>
                <a:cs typeface="Times New Roman"/>
              </a:rPr>
              <a:t>a </a:t>
            </a:r>
            <a:r>
              <a:rPr sz="2000" spc="-5" dirty="0">
                <a:latin typeface="Times New Roman"/>
                <a:cs typeface="Times New Roman"/>
              </a:rPr>
              <a:t>single direction (thus, unidirectional), </a:t>
            </a:r>
            <a:r>
              <a:rPr sz="2000" dirty="0">
                <a:latin typeface="Times New Roman"/>
                <a:cs typeface="Times New Roman"/>
              </a:rPr>
              <a:t>which </a:t>
            </a:r>
            <a:r>
              <a:rPr sz="2000" spc="-5" dirty="0">
                <a:latin typeface="Times New Roman"/>
                <a:cs typeface="Times New Roman"/>
              </a:rPr>
              <a:t>is from </a:t>
            </a:r>
            <a:r>
              <a:rPr sz="2000" dirty="0">
                <a:latin typeface="Times New Roman"/>
                <a:cs typeface="Times New Roman"/>
              </a:rPr>
              <a:t>the </a:t>
            </a:r>
            <a:r>
              <a:rPr sz="2000" spc="-5" dirty="0">
                <a:latin typeface="Times New Roman"/>
                <a:cs typeface="Times New Roman"/>
              </a:rPr>
              <a:t>input  layer to </a:t>
            </a:r>
            <a:r>
              <a:rPr sz="2000" dirty="0">
                <a:latin typeface="Times New Roman"/>
                <a:cs typeface="Times New Roman"/>
              </a:rPr>
              <a:t>the output</a:t>
            </a:r>
            <a:r>
              <a:rPr sz="2000" spc="-60" dirty="0">
                <a:latin typeface="Times New Roman"/>
                <a:cs typeface="Times New Roman"/>
              </a:rPr>
              <a:t> </a:t>
            </a:r>
            <a:r>
              <a:rPr sz="2000" spc="-5" dirty="0">
                <a:latin typeface="Times New Roman"/>
                <a:cs typeface="Times New Roman"/>
              </a:rPr>
              <a:t>layer</a:t>
            </a:r>
            <a:endParaRPr sz="2000" dirty="0">
              <a:latin typeface="Times New Roman"/>
              <a:cs typeface="Times New Roman"/>
            </a:endParaRPr>
          </a:p>
        </p:txBody>
      </p:sp>
      <p:sp>
        <p:nvSpPr>
          <p:cNvPr id="4" name="object 4"/>
          <p:cNvSpPr/>
          <p:nvPr/>
        </p:nvSpPr>
        <p:spPr>
          <a:xfrm>
            <a:off x="3502977" y="3050922"/>
            <a:ext cx="5218176" cy="3538728"/>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26</a:t>
            </a:fld>
            <a:endParaRPr dirty="0"/>
          </a:p>
        </p:txBody>
      </p:sp>
      <p:sp>
        <p:nvSpPr>
          <p:cNvPr id="7" name="Rectangle 6">
            <a:extLst>
              <a:ext uri="{FF2B5EF4-FFF2-40B4-BE49-F238E27FC236}">
                <a16:creationId xmlns:a16="http://schemas.microsoft.com/office/drawing/2014/main" id="{F0ACCFBD-3517-4524-92A8-05E3C909726C}"/>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24392A3-12B2-4F24-8CFC-00157527C9D1}"/>
              </a:ext>
            </a:extLst>
          </p:cNvPr>
          <p:cNvCxnSpPr/>
          <p:nvPr/>
        </p:nvCxnSpPr>
        <p:spPr>
          <a:xfrm>
            <a:off x="168465" y="10668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40" y="532886"/>
            <a:ext cx="5103495" cy="391160"/>
          </a:xfrm>
          <a:prstGeom prst="rect">
            <a:avLst/>
          </a:prstGeom>
        </p:spPr>
        <p:txBody>
          <a:bodyPr vert="horz" wrap="square" lIns="0" tIns="12700" rIns="0" bIns="0" rtlCol="0">
            <a:spAutoFit/>
          </a:bodyPr>
          <a:lstStyle/>
          <a:p>
            <a:pPr marL="12700">
              <a:lnSpc>
                <a:spcPct val="100000"/>
              </a:lnSpc>
              <a:spcBef>
                <a:spcPts val="100"/>
              </a:spcBef>
            </a:pPr>
            <a:r>
              <a:rPr sz="2400" dirty="0"/>
              <a:t>Multi-Layer </a:t>
            </a:r>
            <a:r>
              <a:rPr sz="2400" spc="-5" dirty="0"/>
              <a:t>Feedforward</a:t>
            </a:r>
            <a:r>
              <a:rPr sz="2400" spc="-225" dirty="0"/>
              <a:t> </a:t>
            </a:r>
            <a:r>
              <a:rPr sz="2400" spc="-10" dirty="0"/>
              <a:t>Architecture</a:t>
            </a:r>
            <a:endParaRPr sz="2400"/>
          </a:p>
        </p:txBody>
      </p:sp>
      <p:sp>
        <p:nvSpPr>
          <p:cNvPr id="3" name="object 3"/>
          <p:cNvSpPr txBox="1"/>
          <p:nvPr/>
        </p:nvSpPr>
        <p:spPr>
          <a:xfrm>
            <a:off x="903287" y="1073745"/>
            <a:ext cx="10385425" cy="1830705"/>
          </a:xfrm>
          <a:prstGeom prst="rect">
            <a:avLst/>
          </a:prstGeom>
        </p:spPr>
        <p:txBody>
          <a:bodyPr vert="horz" wrap="square" lIns="0" tIns="47625" rIns="0" bIns="0" rtlCol="0">
            <a:spAutoFit/>
          </a:bodyPr>
          <a:lstStyle/>
          <a:p>
            <a:pPr marL="254000" marR="17780" indent="-228600" algn="just">
              <a:lnSpc>
                <a:spcPts val="2160"/>
              </a:lnSpc>
              <a:spcBef>
                <a:spcPts val="375"/>
              </a:spcBef>
              <a:buFont typeface="Arial"/>
              <a:buChar char="•"/>
              <a:tabLst>
                <a:tab pos="254000" algn="l"/>
              </a:tabLst>
            </a:pPr>
            <a:r>
              <a:rPr sz="2000" dirty="0">
                <a:latin typeface="Times New Roman"/>
                <a:cs typeface="Times New Roman"/>
              </a:rPr>
              <a:t>This </a:t>
            </a:r>
            <a:r>
              <a:rPr sz="2000" spc="-5" dirty="0">
                <a:latin typeface="Times New Roman"/>
                <a:cs typeface="Times New Roman"/>
              </a:rPr>
              <a:t>artificial </a:t>
            </a:r>
            <a:r>
              <a:rPr sz="2000" dirty="0">
                <a:latin typeface="Times New Roman"/>
                <a:cs typeface="Times New Roman"/>
              </a:rPr>
              <a:t>neural </a:t>
            </a:r>
            <a:r>
              <a:rPr sz="2000" spc="-5" dirty="0">
                <a:latin typeface="Times New Roman"/>
                <a:cs typeface="Times New Roman"/>
              </a:rPr>
              <a:t>feedforward networks </a:t>
            </a:r>
            <a:r>
              <a:rPr sz="2000" dirty="0">
                <a:latin typeface="Times New Roman"/>
                <a:cs typeface="Times New Roman"/>
              </a:rPr>
              <a:t>with </a:t>
            </a:r>
            <a:r>
              <a:rPr sz="2000" spc="-5" dirty="0">
                <a:latin typeface="Times New Roman"/>
                <a:cs typeface="Times New Roman"/>
              </a:rPr>
              <a:t>multiple layers are composed of one or more  </a:t>
            </a:r>
            <a:r>
              <a:rPr sz="2000" dirty="0">
                <a:latin typeface="Times New Roman"/>
                <a:cs typeface="Times New Roman"/>
              </a:rPr>
              <a:t>hidden neural</a:t>
            </a:r>
            <a:r>
              <a:rPr sz="2000" spc="-60" dirty="0">
                <a:latin typeface="Times New Roman"/>
                <a:cs typeface="Times New Roman"/>
              </a:rPr>
              <a:t> </a:t>
            </a:r>
            <a:r>
              <a:rPr sz="2000" spc="-5" dirty="0">
                <a:latin typeface="Times New Roman"/>
                <a:cs typeface="Times New Roman"/>
              </a:rPr>
              <a:t>layers.</a:t>
            </a:r>
            <a:endParaRPr sz="2000" dirty="0">
              <a:latin typeface="Times New Roman"/>
              <a:cs typeface="Times New Roman"/>
            </a:endParaRPr>
          </a:p>
          <a:p>
            <a:pPr marL="254000" marR="17780" indent="-228600" algn="just">
              <a:lnSpc>
                <a:spcPct val="90000"/>
              </a:lnSpc>
              <a:spcBef>
                <a:spcPts val="975"/>
              </a:spcBef>
              <a:buFont typeface="Arial"/>
              <a:buChar char="•"/>
              <a:tabLst>
                <a:tab pos="254000" algn="l"/>
              </a:tabLst>
            </a:pPr>
            <a:r>
              <a:rPr sz="2000" spc="-5" dirty="0">
                <a:latin typeface="Times New Roman"/>
                <a:cs typeface="Times New Roman"/>
              </a:rPr>
              <a:t>Figure shows </a:t>
            </a:r>
            <a:r>
              <a:rPr sz="2000" dirty="0">
                <a:latin typeface="Times New Roman"/>
                <a:cs typeface="Times New Roman"/>
              </a:rPr>
              <a:t>a </a:t>
            </a:r>
            <a:r>
              <a:rPr sz="2000" spc="-5" dirty="0">
                <a:latin typeface="Times New Roman"/>
                <a:cs typeface="Times New Roman"/>
              </a:rPr>
              <a:t>feedforward network with multiple layers composed of </a:t>
            </a:r>
            <a:r>
              <a:rPr sz="2000" dirty="0">
                <a:latin typeface="Times New Roman"/>
                <a:cs typeface="Times New Roman"/>
              </a:rPr>
              <a:t>one </a:t>
            </a:r>
            <a:r>
              <a:rPr sz="2000" spc="-5" dirty="0">
                <a:latin typeface="Times New Roman"/>
                <a:cs typeface="Times New Roman"/>
              </a:rPr>
              <a:t>input layer with </a:t>
            </a:r>
            <a:r>
              <a:rPr sz="2000" dirty="0">
                <a:latin typeface="Times New Roman"/>
                <a:cs typeface="Times New Roman"/>
              </a:rPr>
              <a:t>n  </a:t>
            </a:r>
            <a:r>
              <a:rPr sz="2000" spc="-5" dirty="0">
                <a:latin typeface="Times New Roman"/>
                <a:cs typeface="Times New Roman"/>
              </a:rPr>
              <a:t>sample signals, </a:t>
            </a:r>
            <a:r>
              <a:rPr sz="2000" dirty="0">
                <a:latin typeface="Times New Roman"/>
                <a:cs typeface="Times New Roman"/>
              </a:rPr>
              <a:t>two </a:t>
            </a:r>
            <a:r>
              <a:rPr sz="2000" spc="-5" dirty="0">
                <a:latin typeface="Times New Roman"/>
                <a:cs typeface="Times New Roman"/>
              </a:rPr>
              <a:t>hidden </a:t>
            </a:r>
            <a:r>
              <a:rPr sz="2000" dirty="0">
                <a:latin typeface="Times New Roman"/>
                <a:cs typeface="Times New Roman"/>
              </a:rPr>
              <a:t>neural </a:t>
            </a:r>
            <a:r>
              <a:rPr sz="2000" spc="-5" dirty="0">
                <a:latin typeface="Times New Roman"/>
                <a:cs typeface="Times New Roman"/>
              </a:rPr>
              <a:t>layers consisting of </a:t>
            </a:r>
            <a:r>
              <a:rPr sz="2000" dirty="0">
                <a:latin typeface="Times New Roman"/>
                <a:cs typeface="Times New Roman"/>
              </a:rPr>
              <a:t>n</a:t>
            </a:r>
            <a:r>
              <a:rPr sz="1950" baseline="-21367" dirty="0">
                <a:latin typeface="Times New Roman"/>
                <a:cs typeface="Times New Roman"/>
              </a:rPr>
              <a:t>1 </a:t>
            </a:r>
            <a:r>
              <a:rPr sz="2000" spc="-5" dirty="0">
                <a:latin typeface="Times New Roman"/>
                <a:cs typeface="Times New Roman"/>
              </a:rPr>
              <a:t>and </a:t>
            </a:r>
            <a:r>
              <a:rPr sz="2000" dirty="0">
                <a:latin typeface="Times New Roman"/>
                <a:cs typeface="Times New Roman"/>
              </a:rPr>
              <a:t>n</a:t>
            </a:r>
            <a:r>
              <a:rPr sz="1950" baseline="-21367" dirty="0">
                <a:latin typeface="Times New Roman"/>
                <a:cs typeface="Times New Roman"/>
              </a:rPr>
              <a:t>2 </a:t>
            </a:r>
            <a:r>
              <a:rPr sz="2000" spc="-5" dirty="0">
                <a:latin typeface="Times New Roman"/>
                <a:cs typeface="Times New Roman"/>
              </a:rPr>
              <a:t>neurons </a:t>
            </a:r>
            <a:r>
              <a:rPr sz="2000" spc="-15" dirty="0">
                <a:latin typeface="Times New Roman"/>
                <a:cs typeface="Times New Roman"/>
              </a:rPr>
              <a:t>respectively, </a:t>
            </a:r>
            <a:r>
              <a:rPr sz="2000" spc="-5" dirty="0">
                <a:latin typeface="Times New Roman"/>
                <a:cs typeface="Times New Roman"/>
              </a:rPr>
              <a:t>and, </a:t>
            </a:r>
            <a:r>
              <a:rPr sz="2000" spc="-25" dirty="0">
                <a:latin typeface="Times New Roman"/>
                <a:cs typeface="Times New Roman"/>
              </a:rPr>
              <a:t>finally,  </a:t>
            </a:r>
            <a:r>
              <a:rPr sz="2000" spc="5" dirty="0">
                <a:latin typeface="Times New Roman"/>
                <a:cs typeface="Times New Roman"/>
              </a:rPr>
              <a:t>one </a:t>
            </a:r>
            <a:r>
              <a:rPr sz="2000" spc="-5" dirty="0">
                <a:latin typeface="Times New Roman"/>
                <a:cs typeface="Times New Roman"/>
              </a:rPr>
              <a:t>output </a:t>
            </a:r>
            <a:r>
              <a:rPr sz="2000" dirty="0">
                <a:latin typeface="Times New Roman"/>
                <a:cs typeface="Times New Roman"/>
              </a:rPr>
              <a:t>neural </a:t>
            </a:r>
            <a:r>
              <a:rPr sz="2000" spc="-5" dirty="0">
                <a:latin typeface="Times New Roman"/>
                <a:cs typeface="Times New Roman"/>
              </a:rPr>
              <a:t>layer composed of </a:t>
            </a:r>
            <a:r>
              <a:rPr sz="2000" dirty="0">
                <a:latin typeface="Times New Roman"/>
                <a:cs typeface="Times New Roman"/>
              </a:rPr>
              <a:t>m neurons </a:t>
            </a:r>
            <a:r>
              <a:rPr sz="2000" spc="-5" dirty="0">
                <a:latin typeface="Times New Roman"/>
                <a:cs typeface="Times New Roman"/>
              </a:rPr>
              <a:t>representing </a:t>
            </a:r>
            <a:r>
              <a:rPr sz="2000" dirty="0">
                <a:latin typeface="Times New Roman"/>
                <a:cs typeface="Times New Roman"/>
              </a:rPr>
              <a:t>the </a:t>
            </a:r>
            <a:r>
              <a:rPr sz="2000" spc="-5" dirty="0">
                <a:latin typeface="Times New Roman"/>
                <a:cs typeface="Times New Roman"/>
              </a:rPr>
              <a:t>respective </a:t>
            </a:r>
            <a:r>
              <a:rPr sz="2000" dirty="0">
                <a:latin typeface="Times New Roman"/>
                <a:cs typeface="Times New Roman"/>
              </a:rPr>
              <a:t>output </a:t>
            </a:r>
            <a:r>
              <a:rPr sz="2000" spc="-5" dirty="0">
                <a:latin typeface="Times New Roman"/>
                <a:cs typeface="Times New Roman"/>
              </a:rPr>
              <a:t>values of </a:t>
            </a:r>
            <a:r>
              <a:rPr sz="2000" dirty="0">
                <a:latin typeface="Times New Roman"/>
                <a:cs typeface="Times New Roman"/>
              </a:rPr>
              <a:t>the  problem being</a:t>
            </a:r>
            <a:r>
              <a:rPr sz="2000" spc="-70" dirty="0">
                <a:latin typeface="Times New Roman"/>
                <a:cs typeface="Times New Roman"/>
              </a:rPr>
              <a:t> </a:t>
            </a:r>
            <a:r>
              <a:rPr sz="2000" dirty="0">
                <a:latin typeface="Times New Roman"/>
                <a:cs typeface="Times New Roman"/>
              </a:rPr>
              <a:t>analyzed</a:t>
            </a:r>
          </a:p>
        </p:txBody>
      </p:sp>
      <p:sp>
        <p:nvSpPr>
          <p:cNvPr id="4" name="object 4"/>
          <p:cNvSpPr txBox="1"/>
          <p:nvPr/>
        </p:nvSpPr>
        <p:spPr>
          <a:xfrm>
            <a:off x="3596902" y="2569993"/>
            <a:ext cx="64135" cy="254635"/>
          </a:xfrm>
          <a:prstGeom prst="rect">
            <a:avLst/>
          </a:prstGeom>
        </p:spPr>
        <p:txBody>
          <a:bodyPr vert="horz" wrap="square" lIns="0" tIns="0" rIns="0" bIns="0" rtlCol="0">
            <a:spAutoFit/>
          </a:bodyPr>
          <a:lstStyle/>
          <a:p>
            <a:pPr>
              <a:lnSpc>
                <a:spcPts val="1920"/>
              </a:lnSpc>
            </a:pPr>
            <a:r>
              <a:rPr sz="2000" dirty="0">
                <a:latin typeface="Times New Roman"/>
                <a:cs typeface="Times New Roman"/>
              </a:rPr>
              <a:t>.</a:t>
            </a:r>
            <a:endParaRPr sz="2000">
              <a:latin typeface="Times New Roman"/>
              <a:cs typeface="Times New Roman"/>
            </a:endParaRPr>
          </a:p>
        </p:txBody>
      </p:sp>
      <p:sp>
        <p:nvSpPr>
          <p:cNvPr id="5" name="object 5"/>
          <p:cNvSpPr/>
          <p:nvPr/>
        </p:nvSpPr>
        <p:spPr>
          <a:xfrm>
            <a:off x="3604259" y="3048000"/>
            <a:ext cx="4955576" cy="3280700"/>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27</a:t>
            </a:fld>
            <a:endParaRPr dirty="0"/>
          </a:p>
        </p:txBody>
      </p:sp>
      <p:sp>
        <p:nvSpPr>
          <p:cNvPr id="8" name="Rectangle 7">
            <a:extLst>
              <a:ext uri="{FF2B5EF4-FFF2-40B4-BE49-F238E27FC236}">
                <a16:creationId xmlns:a16="http://schemas.microsoft.com/office/drawing/2014/main" id="{18AF709D-CD54-4A64-8049-BE98E673C6C9}"/>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FA97747-0F79-4A35-AD3B-C89D1B0AF551}"/>
              </a:ext>
            </a:extLst>
          </p:cNvPr>
          <p:cNvCxnSpPr/>
          <p:nvPr/>
        </p:nvCxnSpPr>
        <p:spPr>
          <a:xfrm>
            <a:off x="152400" y="996183"/>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402199"/>
            <a:ext cx="4751070" cy="391160"/>
          </a:xfrm>
          <a:prstGeom prst="rect">
            <a:avLst/>
          </a:prstGeom>
        </p:spPr>
        <p:txBody>
          <a:bodyPr vert="horz" wrap="square" lIns="0" tIns="12700" rIns="0" bIns="0" rtlCol="0">
            <a:spAutoFit/>
          </a:bodyPr>
          <a:lstStyle/>
          <a:p>
            <a:pPr marL="12700">
              <a:lnSpc>
                <a:spcPct val="100000"/>
              </a:lnSpc>
              <a:spcBef>
                <a:spcPts val="100"/>
              </a:spcBef>
            </a:pPr>
            <a:r>
              <a:rPr sz="2400" spc="-10" dirty="0"/>
              <a:t>Recurrent </a:t>
            </a:r>
            <a:r>
              <a:rPr sz="2400" dirty="0"/>
              <a:t>or Feedback</a:t>
            </a:r>
            <a:r>
              <a:rPr sz="2400" spc="-215" dirty="0"/>
              <a:t> </a:t>
            </a:r>
            <a:r>
              <a:rPr sz="2400" spc="-10" dirty="0"/>
              <a:t>Architecture</a:t>
            </a:r>
            <a:endParaRPr sz="2400" dirty="0"/>
          </a:p>
        </p:txBody>
      </p:sp>
      <p:sp>
        <p:nvSpPr>
          <p:cNvPr id="3" name="object 3"/>
          <p:cNvSpPr txBox="1"/>
          <p:nvPr/>
        </p:nvSpPr>
        <p:spPr>
          <a:xfrm>
            <a:off x="916940" y="899256"/>
            <a:ext cx="9661525" cy="1104900"/>
          </a:xfrm>
          <a:prstGeom prst="rect">
            <a:avLst/>
          </a:prstGeom>
        </p:spPr>
        <p:txBody>
          <a:bodyPr vert="horz" wrap="square" lIns="0" tIns="109855" rIns="0" bIns="0" rtlCol="0">
            <a:spAutoFit/>
          </a:bodyPr>
          <a:lstStyle/>
          <a:p>
            <a:pPr marL="241300" indent="-228600">
              <a:lnSpc>
                <a:spcPct val="100000"/>
              </a:lnSpc>
              <a:spcBef>
                <a:spcPts val="865"/>
              </a:spcBef>
              <a:buFont typeface="Arial"/>
              <a:buChar char="•"/>
              <a:tabLst>
                <a:tab pos="240665" algn="l"/>
                <a:tab pos="241300" algn="l"/>
              </a:tabLst>
            </a:pPr>
            <a:r>
              <a:rPr sz="2000" dirty="0">
                <a:latin typeface="Times New Roman"/>
                <a:cs typeface="Times New Roman"/>
              </a:rPr>
              <a:t>In these networks, the outputs of the neurons are used </a:t>
            </a:r>
            <a:r>
              <a:rPr sz="2000" spc="-5" dirty="0">
                <a:latin typeface="Times New Roman"/>
                <a:cs typeface="Times New Roman"/>
              </a:rPr>
              <a:t>as </a:t>
            </a:r>
            <a:r>
              <a:rPr sz="2000" dirty="0">
                <a:latin typeface="Times New Roman"/>
                <a:cs typeface="Times New Roman"/>
              </a:rPr>
              <a:t>feedback inputs for other</a:t>
            </a:r>
            <a:r>
              <a:rPr sz="2000" spc="-260" dirty="0">
                <a:latin typeface="Times New Roman"/>
                <a:cs typeface="Times New Roman"/>
              </a:rPr>
              <a:t> </a:t>
            </a:r>
            <a:r>
              <a:rPr sz="2000" dirty="0">
                <a:latin typeface="Times New Roman"/>
                <a:cs typeface="Times New Roman"/>
              </a:rPr>
              <a:t>neurons.</a:t>
            </a:r>
            <a:endParaRPr sz="2000">
              <a:latin typeface="Times New Roman"/>
              <a:cs typeface="Times New Roman"/>
            </a:endParaRPr>
          </a:p>
          <a:p>
            <a:pPr marL="241300" indent="-228600">
              <a:lnSpc>
                <a:spcPts val="2280"/>
              </a:lnSpc>
              <a:spcBef>
                <a:spcPts val="770"/>
              </a:spcBef>
              <a:buFont typeface="Arial"/>
              <a:buChar char="•"/>
              <a:tabLst>
                <a:tab pos="240665" algn="l"/>
                <a:tab pos="241300" algn="l"/>
              </a:tabLst>
            </a:pPr>
            <a:r>
              <a:rPr sz="2000" dirty="0">
                <a:latin typeface="Times New Roman"/>
                <a:cs typeface="Times New Roman"/>
              </a:rPr>
              <a:t>Figure </a:t>
            </a:r>
            <a:r>
              <a:rPr sz="2000" spc="-5" dirty="0">
                <a:latin typeface="Times New Roman"/>
                <a:cs typeface="Times New Roman"/>
              </a:rPr>
              <a:t>illustrates </a:t>
            </a:r>
            <a:r>
              <a:rPr sz="2000" dirty="0">
                <a:latin typeface="Times New Roman"/>
                <a:cs typeface="Times New Roman"/>
              </a:rPr>
              <a:t>an </a:t>
            </a:r>
            <a:r>
              <a:rPr sz="2000" spc="-5" dirty="0">
                <a:latin typeface="Times New Roman"/>
                <a:cs typeface="Times New Roman"/>
              </a:rPr>
              <a:t>example </a:t>
            </a:r>
            <a:r>
              <a:rPr sz="2000" dirty="0">
                <a:latin typeface="Times New Roman"/>
                <a:cs typeface="Times New Roman"/>
              </a:rPr>
              <a:t>of a Perceptron network with feedback, where </a:t>
            </a:r>
            <a:r>
              <a:rPr sz="2000" spc="5" dirty="0">
                <a:latin typeface="Times New Roman"/>
                <a:cs typeface="Times New Roman"/>
              </a:rPr>
              <a:t>one </a:t>
            </a:r>
            <a:r>
              <a:rPr sz="2000" dirty="0">
                <a:latin typeface="Times New Roman"/>
                <a:cs typeface="Times New Roman"/>
              </a:rPr>
              <a:t>of </a:t>
            </a:r>
            <a:r>
              <a:rPr sz="2000" spc="-5" dirty="0">
                <a:latin typeface="Times New Roman"/>
                <a:cs typeface="Times New Roman"/>
              </a:rPr>
              <a:t>its</a:t>
            </a:r>
            <a:r>
              <a:rPr sz="2000" spc="-130" dirty="0">
                <a:latin typeface="Times New Roman"/>
                <a:cs typeface="Times New Roman"/>
              </a:rPr>
              <a:t> </a:t>
            </a:r>
            <a:r>
              <a:rPr sz="2000" dirty="0">
                <a:latin typeface="Times New Roman"/>
                <a:cs typeface="Times New Roman"/>
              </a:rPr>
              <a:t>output</a:t>
            </a:r>
            <a:endParaRPr sz="2000">
              <a:latin typeface="Times New Roman"/>
              <a:cs typeface="Times New Roman"/>
            </a:endParaRPr>
          </a:p>
          <a:p>
            <a:pPr marL="241300">
              <a:lnSpc>
                <a:spcPts val="2280"/>
              </a:lnSpc>
            </a:pPr>
            <a:r>
              <a:rPr sz="2000" dirty="0">
                <a:latin typeface="Times New Roman"/>
                <a:cs typeface="Times New Roman"/>
              </a:rPr>
              <a:t>signals is fed back </a:t>
            </a:r>
            <a:r>
              <a:rPr sz="2000" spc="-5" dirty="0">
                <a:latin typeface="Times New Roman"/>
                <a:cs typeface="Times New Roman"/>
              </a:rPr>
              <a:t>to </a:t>
            </a:r>
            <a:r>
              <a:rPr sz="2000" dirty="0">
                <a:latin typeface="Times New Roman"/>
                <a:cs typeface="Times New Roman"/>
              </a:rPr>
              <a:t>the </a:t>
            </a:r>
            <a:r>
              <a:rPr sz="2000" spc="-5" dirty="0">
                <a:latin typeface="Times New Roman"/>
                <a:cs typeface="Times New Roman"/>
              </a:rPr>
              <a:t>middle</a:t>
            </a:r>
            <a:r>
              <a:rPr sz="2000" spc="-110" dirty="0">
                <a:latin typeface="Times New Roman"/>
                <a:cs typeface="Times New Roman"/>
              </a:rPr>
              <a:t> </a:t>
            </a:r>
            <a:r>
              <a:rPr sz="2000" spc="-20" dirty="0">
                <a:latin typeface="Times New Roman"/>
                <a:cs typeface="Times New Roman"/>
              </a:rPr>
              <a:t>layer.</a:t>
            </a:r>
            <a:endParaRPr sz="2000">
              <a:latin typeface="Times New Roman"/>
              <a:cs typeface="Times New Roman"/>
            </a:endParaRPr>
          </a:p>
        </p:txBody>
      </p:sp>
      <p:sp>
        <p:nvSpPr>
          <p:cNvPr id="4" name="object 4"/>
          <p:cNvSpPr/>
          <p:nvPr/>
        </p:nvSpPr>
        <p:spPr>
          <a:xfrm>
            <a:off x="3430523" y="2287523"/>
            <a:ext cx="5281262" cy="3804081"/>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28</a:t>
            </a:fld>
            <a:endParaRPr dirty="0"/>
          </a:p>
        </p:txBody>
      </p:sp>
      <p:sp>
        <p:nvSpPr>
          <p:cNvPr id="7" name="Rectangle 6">
            <a:extLst>
              <a:ext uri="{FF2B5EF4-FFF2-40B4-BE49-F238E27FC236}">
                <a16:creationId xmlns:a16="http://schemas.microsoft.com/office/drawing/2014/main" id="{5BD8977A-A421-4223-98EE-D93CEB32B806}"/>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18DEC92-5722-4E4E-B102-ED1DEB05509A}"/>
              </a:ext>
            </a:extLst>
          </p:cNvPr>
          <p:cNvCxnSpPr/>
          <p:nvPr/>
        </p:nvCxnSpPr>
        <p:spPr>
          <a:xfrm>
            <a:off x="152400" y="925218"/>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528320"/>
            <a:ext cx="2563495" cy="391160"/>
          </a:xfrm>
          <a:prstGeom prst="rect">
            <a:avLst/>
          </a:prstGeom>
        </p:spPr>
        <p:txBody>
          <a:bodyPr vert="horz" wrap="square" lIns="0" tIns="12700" rIns="0" bIns="0" rtlCol="0">
            <a:spAutoFit/>
          </a:bodyPr>
          <a:lstStyle/>
          <a:p>
            <a:pPr marL="12700">
              <a:lnSpc>
                <a:spcPct val="100000"/>
              </a:lnSpc>
              <a:spcBef>
                <a:spcPts val="100"/>
              </a:spcBef>
            </a:pPr>
            <a:r>
              <a:rPr sz="2400" dirty="0"/>
              <a:t>Mesh</a:t>
            </a:r>
            <a:r>
              <a:rPr sz="2400" spc="-190" dirty="0"/>
              <a:t> </a:t>
            </a:r>
            <a:r>
              <a:rPr sz="2400" spc="-10" dirty="0"/>
              <a:t>Architectures</a:t>
            </a:r>
            <a:endParaRPr sz="2400" dirty="0"/>
          </a:p>
        </p:txBody>
      </p:sp>
      <p:sp>
        <p:nvSpPr>
          <p:cNvPr id="3" name="object 3"/>
          <p:cNvSpPr txBox="1"/>
          <p:nvPr/>
        </p:nvSpPr>
        <p:spPr>
          <a:xfrm>
            <a:off x="925077" y="1392322"/>
            <a:ext cx="10360025" cy="1556385"/>
          </a:xfrm>
          <a:prstGeom prst="rect">
            <a:avLst/>
          </a:prstGeom>
        </p:spPr>
        <p:txBody>
          <a:bodyPr vert="horz" wrap="square" lIns="0" tIns="47625" rIns="0" bIns="0" rtlCol="0">
            <a:spAutoFit/>
          </a:bodyPr>
          <a:lstStyle/>
          <a:p>
            <a:pPr marL="241300" marR="5080" indent="-229235" algn="just">
              <a:lnSpc>
                <a:spcPts val="2160"/>
              </a:lnSpc>
              <a:spcBef>
                <a:spcPts val="375"/>
              </a:spcBef>
              <a:buFont typeface="Arial"/>
              <a:buChar char="•"/>
              <a:tabLst>
                <a:tab pos="241300" algn="l"/>
              </a:tabLst>
            </a:pPr>
            <a:r>
              <a:rPr sz="2000" dirty="0">
                <a:latin typeface="Times New Roman"/>
                <a:cs typeface="Times New Roman"/>
              </a:rPr>
              <a:t>The </a:t>
            </a:r>
            <a:r>
              <a:rPr sz="2000" spc="-10" dirty="0">
                <a:latin typeface="Times New Roman"/>
                <a:cs typeface="Times New Roman"/>
              </a:rPr>
              <a:t>main </a:t>
            </a:r>
            <a:r>
              <a:rPr sz="2000" spc="-5" dirty="0">
                <a:latin typeface="Times New Roman"/>
                <a:cs typeface="Times New Roman"/>
              </a:rPr>
              <a:t>features of networks with mesh structures reside in considering the spatial arrangement  </a:t>
            </a:r>
            <a:r>
              <a:rPr sz="2000" dirty="0">
                <a:latin typeface="Times New Roman"/>
                <a:cs typeface="Times New Roman"/>
              </a:rPr>
              <a:t>of neurons </a:t>
            </a:r>
            <a:r>
              <a:rPr sz="2000" spc="-5" dirty="0">
                <a:latin typeface="Times New Roman"/>
                <a:cs typeface="Times New Roman"/>
              </a:rPr>
              <a:t>for pattern extraction purposes, that </a:t>
            </a:r>
            <a:r>
              <a:rPr sz="2000" dirty="0">
                <a:latin typeface="Times New Roman"/>
                <a:cs typeface="Times New Roman"/>
              </a:rPr>
              <a:t>is, </a:t>
            </a:r>
            <a:r>
              <a:rPr sz="2000" spc="-5" dirty="0">
                <a:latin typeface="Times New Roman"/>
                <a:cs typeface="Times New Roman"/>
              </a:rPr>
              <a:t>the spatial localization </a:t>
            </a:r>
            <a:r>
              <a:rPr sz="2000" dirty="0">
                <a:latin typeface="Times New Roman"/>
                <a:cs typeface="Times New Roman"/>
              </a:rPr>
              <a:t>of </a:t>
            </a:r>
            <a:r>
              <a:rPr sz="2000" spc="-5" dirty="0">
                <a:latin typeface="Times New Roman"/>
                <a:cs typeface="Times New Roman"/>
              </a:rPr>
              <a:t>the neurons is directly  </a:t>
            </a:r>
            <a:r>
              <a:rPr sz="2000" dirty="0">
                <a:latin typeface="Times New Roman"/>
                <a:cs typeface="Times New Roman"/>
              </a:rPr>
              <a:t>related </a:t>
            </a:r>
            <a:r>
              <a:rPr sz="2000" spc="-5" dirty="0">
                <a:latin typeface="Times New Roman"/>
                <a:cs typeface="Times New Roman"/>
              </a:rPr>
              <a:t>to </a:t>
            </a:r>
            <a:r>
              <a:rPr sz="2000" dirty="0">
                <a:latin typeface="Times New Roman"/>
                <a:cs typeface="Times New Roman"/>
              </a:rPr>
              <a:t>the process of adjusting their synaptic weights and</a:t>
            </a:r>
            <a:r>
              <a:rPr sz="2000" spc="-220" dirty="0">
                <a:latin typeface="Times New Roman"/>
                <a:cs typeface="Times New Roman"/>
              </a:rPr>
              <a:t> </a:t>
            </a:r>
            <a:r>
              <a:rPr sz="2000" dirty="0">
                <a:latin typeface="Times New Roman"/>
                <a:cs typeface="Times New Roman"/>
              </a:rPr>
              <a:t>thresholds.</a:t>
            </a:r>
          </a:p>
          <a:p>
            <a:pPr marL="241300" marR="7620" indent="-229235" algn="just">
              <a:lnSpc>
                <a:spcPts val="2160"/>
              </a:lnSpc>
              <a:spcBef>
                <a:spcPts val="1010"/>
              </a:spcBef>
              <a:buFont typeface="Arial"/>
              <a:buChar char="•"/>
              <a:tabLst>
                <a:tab pos="241935" algn="l"/>
              </a:tabLst>
            </a:pPr>
            <a:r>
              <a:rPr sz="2000" dirty="0">
                <a:latin typeface="Times New Roman"/>
                <a:cs typeface="Times New Roman"/>
              </a:rPr>
              <a:t>Figure </a:t>
            </a:r>
            <a:r>
              <a:rPr sz="2000" spc="-5" dirty="0">
                <a:latin typeface="Times New Roman"/>
                <a:cs typeface="Times New Roman"/>
              </a:rPr>
              <a:t>illustrates </a:t>
            </a:r>
            <a:r>
              <a:rPr sz="2000" spc="-10" dirty="0">
                <a:latin typeface="Times New Roman"/>
                <a:cs typeface="Times New Roman"/>
              </a:rPr>
              <a:t>an </a:t>
            </a:r>
            <a:r>
              <a:rPr sz="2000" spc="-5" dirty="0">
                <a:latin typeface="Times New Roman"/>
                <a:cs typeface="Times New Roman"/>
              </a:rPr>
              <a:t>example </a:t>
            </a:r>
            <a:r>
              <a:rPr sz="2000" dirty="0">
                <a:latin typeface="Times New Roman"/>
                <a:cs typeface="Times New Roman"/>
              </a:rPr>
              <a:t>of </a:t>
            </a:r>
            <a:r>
              <a:rPr sz="2000" spc="-5" dirty="0">
                <a:latin typeface="Times New Roman"/>
                <a:cs typeface="Times New Roman"/>
              </a:rPr>
              <a:t>the Kohonen network where </a:t>
            </a:r>
            <a:r>
              <a:rPr sz="2000" spc="-10" dirty="0">
                <a:latin typeface="Times New Roman"/>
                <a:cs typeface="Times New Roman"/>
              </a:rPr>
              <a:t>its </a:t>
            </a:r>
            <a:r>
              <a:rPr sz="2000" dirty="0">
                <a:latin typeface="Times New Roman"/>
                <a:cs typeface="Times New Roman"/>
              </a:rPr>
              <a:t>neurons </a:t>
            </a:r>
            <a:r>
              <a:rPr sz="2000" spc="-5" dirty="0">
                <a:latin typeface="Times New Roman"/>
                <a:cs typeface="Times New Roman"/>
              </a:rPr>
              <a:t>are arranged within </a:t>
            </a:r>
            <a:r>
              <a:rPr sz="2000" dirty="0">
                <a:latin typeface="Times New Roman"/>
                <a:cs typeface="Times New Roman"/>
              </a:rPr>
              <a:t>a </a:t>
            </a:r>
            <a:r>
              <a:rPr sz="2000" spc="-5" dirty="0">
                <a:latin typeface="Times New Roman"/>
                <a:cs typeface="Times New Roman"/>
              </a:rPr>
              <a:t>two-  </a:t>
            </a:r>
            <a:r>
              <a:rPr sz="2000" dirty="0">
                <a:latin typeface="Times New Roman"/>
                <a:cs typeface="Times New Roman"/>
              </a:rPr>
              <a:t>dimensional</a:t>
            </a:r>
            <a:r>
              <a:rPr sz="2000" spc="-45" dirty="0">
                <a:latin typeface="Times New Roman"/>
                <a:cs typeface="Times New Roman"/>
              </a:rPr>
              <a:t> </a:t>
            </a:r>
            <a:r>
              <a:rPr sz="2000" dirty="0">
                <a:latin typeface="Times New Roman"/>
                <a:cs typeface="Times New Roman"/>
              </a:rPr>
              <a:t>space</a:t>
            </a:r>
          </a:p>
        </p:txBody>
      </p:sp>
      <p:sp>
        <p:nvSpPr>
          <p:cNvPr id="4" name="object 4"/>
          <p:cNvSpPr/>
          <p:nvPr/>
        </p:nvSpPr>
        <p:spPr>
          <a:xfrm>
            <a:off x="3810000" y="2948707"/>
            <a:ext cx="5345215" cy="3298575"/>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29</a:t>
            </a:fld>
            <a:endParaRPr dirty="0"/>
          </a:p>
        </p:txBody>
      </p:sp>
      <p:sp>
        <p:nvSpPr>
          <p:cNvPr id="7" name="Rectangle 6">
            <a:extLst>
              <a:ext uri="{FF2B5EF4-FFF2-40B4-BE49-F238E27FC236}">
                <a16:creationId xmlns:a16="http://schemas.microsoft.com/office/drawing/2014/main" id="{B1BF8E3A-8227-449E-B993-FCFDD861C389}"/>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0A3CB5D-B2C0-4966-935C-67C2B6B0D645}"/>
              </a:ext>
            </a:extLst>
          </p:cNvPr>
          <p:cNvCxnSpPr/>
          <p:nvPr/>
        </p:nvCxnSpPr>
        <p:spPr>
          <a:xfrm>
            <a:off x="152400" y="1295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D0E1C0C-F6A3-44A5-B838-B30B6D145CE5}"/>
              </a:ext>
            </a:extLst>
          </p:cNvPr>
          <p:cNvSpPr>
            <a:spLocks noGrp="1" noChangeArrowheads="1"/>
          </p:cNvSpPr>
          <p:nvPr>
            <p:ph type="title"/>
          </p:nvPr>
        </p:nvSpPr>
        <p:spPr>
          <a:xfrm>
            <a:off x="304800" y="396975"/>
            <a:ext cx="8628637" cy="492443"/>
          </a:xfrm>
        </p:spPr>
        <p:txBody>
          <a:bodyPr/>
          <a:lstStyle/>
          <a:p>
            <a:r>
              <a:rPr lang="en-US" altLang="en-US" dirty="0"/>
              <a:t>Introduction: How can we answer this problems?</a:t>
            </a:r>
            <a:endParaRPr lang="en-US" altLang="en-US" dirty="0">
              <a:solidFill>
                <a:srgbClr val="FF3300"/>
              </a:solidFill>
            </a:endParaRPr>
          </a:p>
        </p:txBody>
      </p:sp>
      <p:sp>
        <p:nvSpPr>
          <p:cNvPr id="6148" name="Rectangle 3">
            <a:extLst>
              <a:ext uri="{FF2B5EF4-FFF2-40B4-BE49-F238E27FC236}">
                <a16:creationId xmlns:a16="http://schemas.microsoft.com/office/drawing/2014/main" id="{467C5852-CB6E-4705-A6F7-71DA6AF2F4B8}"/>
              </a:ext>
            </a:extLst>
          </p:cNvPr>
          <p:cNvSpPr>
            <a:spLocks noGrp="1" noChangeArrowheads="1"/>
          </p:cNvSpPr>
          <p:nvPr>
            <p:ph type="body" idx="1"/>
          </p:nvPr>
        </p:nvSpPr>
        <p:spPr>
          <a:xfrm>
            <a:off x="1676400" y="1428085"/>
            <a:ext cx="8839200" cy="5567678"/>
          </a:xfrm>
        </p:spPr>
        <p:txBody>
          <a:bodyPr/>
          <a:lstStyle/>
          <a:p>
            <a:pPr lvl="1">
              <a:lnSpc>
                <a:spcPct val="90000"/>
              </a:lnSpc>
              <a:defRPr/>
            </a:pPr>
            <a:endParaRPr lang="en-US" altLang="en-US" dirty="0"/>
          </a:p>
          <a:p>
            <a:pPr marL="800100" lvl="1" indent="-342900">
              <a:lnSpc>
                <a:spcPct val="90000"/>
              </a:lnSpc>
              <a:buFont typeface="Arial" panose="020B0604020202020204" pitchFamily="34" charset="0"/>
              <a:buChar char="•"/>
              <a:defRPr/>
            </a:pPr>
            <a:r>
              <a:rPr lang="en-US" altLang="en-US" sz="2400" b="1" dirty="0">
                <a:latin typeface="Times New Roman" panose="02020603050405020304" pitchFamily="18" charset="0"/>
                <a:cs typeface="Times New Roman" panose="02020603050405020304" pitchFamily="18" charset="0"/>
              </a:rPr>
              <a:t>Pattern recognition</a:t>
            </a:r>
            <a:r>
              <a:rPr lang="en-US" altLang="en-US" sz="2400" dirty="0">
                <a:latin typeface="Times New Roman" panose="02020603050405020304" pitchFamily="18" charset="0"/>
                <a:cs typeface="Times New Roman" panose="02020603050405020304" pitchFamily="18" charset="0"/>
              </a:rPr>
              <a:t>: Does that image contain a face?</a:t>
            </a:r>
          </a:p>
          <a:p>
            <a:pPr marL="800100" lvl="1" indent="-342900">
              <a:lnSpc>
                <a:spcPct val="90000"/>
              </a:lnSpc>
              <a:buFont typeface="Arial" panose="020B0604020202020204" pitchFamily="34" charset="0"/>
              <a:buChar char="•"/>
              <a:defRPr/>
            </a:pPr>
            <a:r>
              <a:rPr lang="en-US" altLang="en-US" sz="2400" dirty="0">
                <a:latin typeface="Times New Roman" panose="02020603050405020304" pitchFamily="18" charset="0"/>
                <a:cs typeface="Times New Roman" panose="02020603050405020304" pitchFamily="18" charset="0"/>
              </a:rPr>
              <a:t> </a:t>
            </a:r>
          </a:p>
          <a:p>
            <a:pPr marL="800100" lvl="1" indent="-342900">
              <a:lnSpc>
                <a:spcPct val="90000"/>
              </a:lnSpc>
              <a:buFont typeface="Arial" panose="020B0604020202020204" pitchFamily="34" charset="0"/>
              <a:buChar char="•"/>
              <a:defRPr/>
            </a:pPr>
            <a:r>
              <a:rPr lang="en-US" altLang="en-US" sz="2400" b="1" dirty="0">
                <a:latin typeface="Times New Roman" panose="02020603050405020304" pitchFamily="18" charset="0"/>
                <a:cs typeface="Times New Roman" panose="02020603050405020304" pitchFamily="18" charset="0"/>
              </a:rPr>
              <a:t>Classification problems</a:t>
            </a:r>
            <a:r>
              <a:rPr lang="en-US" altLang="en-US" sz="2400" dirty="0">
                <a:latin typeface="Times New Roman" panose="02020603050405020304" pitchFamily="18" charset="0"/>
                <a:cs typeface="Times New Roman" panose="02020603050405020304" pitchFamily="18" charset="0"/>
              </a:rPr>
              <a:t>: Is this product defective? </a:t>
            </a:r>
          </a:p>
          <a:p>
            <a:pPr marL="800100" lvl="1" indent="-342900">
              <a:lnSpc>
                <a:spcPct val="90000"/>
              </a:lnSpc>
              <a:buFont typeface="Arial" panose="020B0604020202020204" pitchFamily="34" charset="0"/>
              <a:buChar char="•"/>
              <a:defRPr/>
            </a:pPr>
            <a:endParaRPr lang="en-US" altLang="en-US" sz="2400" dirty="0">
              <a:latin typeface="Times New Roman" panose="02020603050405020304" pitchFamily="18" charset="0"/>
              <a:cs typeface="Times New Roman" panose="02020603050405020304" pitchFamily="18" charset="0"/>
            </a:endParaRPr>
          </a:p>
          <a:p>
            <a:pPr marL="800100" lvl="1" indent="-342900">
              <a:lnSpc>
                <a:spcPct val="90000"/>
              </a:lnSpc>
              <a:buFont typeface="Arial" panose="020B0604020202020204" pitchFamily="34" charset="0"/>
              <a:buChar char="•"/>
              <a:defRPr/>
            </a:pPr>
            <a:r>
              <a:rPr lang="en-US" altLang="en-US" sz="2400" b="1" dirty="0">
                <a:latin typeface="Times New Roman" panose="02020603050405020304" pitchFamily="18" charset="0"/>
                <a:cs typeface="Times New Roman" panose="02020603050405020304" pitchFamily="18" charset="0"/>
              </a:rPr>
              <a:t>Prediction</a:t>
            </a:r>
            <a:r>
              <a:rPr lang="en-US" altLang="en-US" sz="2400" dirty="0">
                <a:latin typeface="Times New Roman" panose="02020603050405020304" pitchFamily="18" charset="0"/>
                <a:cs typeface="Times New Roman" panose="02020603050405020304" pitchFamily="18" charset="0"/>
              </a:rPr>
              <a:t>: Given these symptoms, the patient has disease X</a:t>
            </a:r>
          </a:p>
          <a:p>
            <a:pPr marL="800100" lvl="1" indent="-342900">
              <a:lnSpc>
                <a:spcPct val="90000"/>
              </a:lnSpc>
              <a:buFont typeface="Arial" panose="020B0604020202020204" pitchFamily="34" charset="0"/>
              <a:buChar char="•"/>
              <a:defRPr/>
            </a:pPr>
            <a:endParaRPr lang="en-US" altLang="en-US" sz="2400" dirty="0">
              <a:latin typeface="Times New Roman" panose="02020603050405020304" pitchFamily="18" charset="0"/>
              <a:cs typeface="Times New Roman" panose="02020603050405020304" pitchFamily="18" charset="0"/>
            </a:endParaRPr>
          </a:p>
          <a:p>
            <a:pPr marL="800100" lvl="1" indent="-342900">
              <a:lnSpc>
                <a:spcPct val="90000"/>
              </a:lnSpc>
              <a:buFont typeface="Arial" panose="020B0604020202020204" pitchFamily="34" charset="0"/>
              <a:buChar char="•"/>
              <a:defRPr/>
            </a:pPr>
            <a:r>
              <a:rPr lang="en-US" altLang="en-US" sz="2400" b="1" dirty="0">
                <a:latin typeface="Times New Roman" panose="02020603050405020304" pitchFamily="18" charset="0"/>
                <a:cs typeface="Times New Roman" panose="02020603050405020304" pitchFamily="18" charset="0"/>
              </a:rPr>
              <a:t>Forecasting:</a:t>
            </a:r>
            <a:r>
              <a:rPr lang="en-US" altLang="en-US" sz="2400" dirty="0">
                <a:latin typeface="Times New Roman" panose="02020603050405020304" pitchFamily="18" charset="0"/>
                <a:cs typeface="Times New Roman" panose="02020603050405020304" pitchFamily="18" charset="0"/>
              </a:rPr>
              <a:t> predicting behavior of stock market</a:t>
            </a:r>
          </a:p>
          <a:p>
            <a:pPr marL="800100" lvl="1" indent="-342900">
              <a:lnSpc>
                <a:spcPct val="90000"/>
              </a:lnSpc>
              <a:buFont typeface="Arial" panose="020B0604020202020204" pitchFamily="34" charset="0"/>
              <a:buChar char="•"/>
              <a:defRPr/>
            </a:pPr>
            <a:endParaRPr lang="en-US" altLang="en-US" sz="2400" dirty="0">
              <a:latin typeface="Times New Roman" panose="02020603050405020304" pitchFamily="18" charset="0"/>
              <a:cs typeface="Times New Roman" panose="02020603050405020304" pitchFamily="18" charset="0"/>
            </a:endParaRPr>
          </a:p>
          <a:p>
            <a:pPr marL="800100" lvl="1" indent="-342900">
              <a:lnSpc>
                <a:spcPct val="90000"/>
              </a:lnSpc>
              <a:buFont typeface="Arial" panose="020B0604020202020204" pitchFamily="34" charset="0"/>
              <a:buChar char="•"/>
              <a:defRPr/>
            </a:pPr>
            <a:r>
              <a:rPr lang="en-US" altLang="en-US" sz="2400" b="1" dirty="0">
                <a:latin typeface="Times New Roman" panose="02020603050405020304" pitchFamily="18" charset="0"/>
                <a:cs typeface="Times New Roman" panose="02020603050405020304" pitchFamily="18" charset="0"/>
              </a:rPr>
              <a:t>Handwriting</a:t>
            </a:r>
            <a:r>
              <a:rPr lang="en-US" altLang="en-US" sz="2400" dirty="0">
                <a:latin typeface="Times New Roman" panose="02020603050405020304" pitchFamily="18" charset="0"/>
                <a:cs typeface="Times New Roman" panose="02020603050405020304" pitchFamily="18" charset="0"/>
              </a:rPr>
              <a:t>: is character recognized?</a:t>
            </a:r>
          </a:p>
          <a:p>
            <a:pPr marL="800100" lvl="1" indent="-342900">
              <a:lnSpc>
                <a:spcPct val="90000"/>
              </a:lnSpc>
              <a:buFont typeface="Arial" panose="020B0604020202020204" pitchFamily="34" charset="0"/>
              <a:buChar char="•"/>
              <a:defRPr/>
            </a:pPr>
            <a:endParaRPr lang="en-US" altLang="en-US" sz="2400" dirty="0">
              <a:latin typeface="Times New Roman" panose="02020603050405020304" pitchFamily="18" charset="0"/>
              <a:cs typeface="Times New Roman" panose="02020603050405020304" pitchFamily="18" charset="0"/>
            </a:endParaRPr>
          </a:p>
          <a:p>
            <a:pPr marL="800100" lvl="1" indent="-342900">
              <a:lnSpc>
                <a:spcPct val="90000"/>
              </a:lnSpc>
              <a:buFont typeface="Arial" panose="020B0604020202020204" pitchFamily="34" charset="0"/>
              <a:buChar char="•"/>
              <a:defRPr/>
            </a:pPr>
            <a:r>
              <a:rPr lang="en-US" altLang="en-US" sz="2400" b="1" dirty="0">
                <a:latin typeface="Times New Roman" panose="02020603050405020304" pitchFamily="18" charset="0"/>
                <a:cs typeface="Times New Roman" panose="02020603050405020304" pitchFamily="18" charset="0"/>
              </a:rPr>
              <a:t>Optimization</a:t>
            </a:r>
            <a:r>
              <a:rPr lang="en-US" altLang="en-US" sz="2400" dirty="0">
                <a:latin typeface="Times New Roman" panose="02020603050405020304" pitchFamily="18" charset="0"/>
                <a:cs typeface="Times New Roman" panose="02020603050405020304" pitchFamily="18" charset="0"/>
              </a:rPr>
              <a:t>: Find the shortest path for the . </a:t>
            </a:r>
          </a:p>
          <a:p>
            <a:pPr lvl="1">
              <a:lnSpc>
                <a:spcPct val="90000"/>
              </a:lnSpc>
              <a:defRPr/>
            </a:pPr>
            <a:endParaRPr lang="en-US" altLang="en-US" sz="2400" dirty="0">
              <a:latin typeface="Times New Roman" panose="02020603050405020304" pitchFamily="18" charset="0"/>
              <a:cs typeface="Times New Roman" panose="02020603050405020304" pitchFamily="18" charset="0"/>
            </a:endParaRPr>
          </a:p>
          <a:p>
            <a:pPr>
              <a:lnSpc>
                <a:spcPct val="90000"/>
              </a:lnSpc>
              <a:defRPr/>
            </a:pPr>
            <a:r>
              <a:rPr lang="en-US" altLang="en-US" dirty="0">
                <a:solidFill>
                  <a:srgbClr val="FF0000"/>
                </a:solidFill>
                <a:latin typeface="Times New Roman" panose="02020603050405020304" pitchFamily="18" charset="0"/>
                <a:cs typeface="Times New Roman" panose="02020603050405020304" pitchFamily="18" charset="0"/>
              </a:rPr>
              <a:t>Neural Networks can be used to solve these problems</a:t>
            </a:r>
          </a:p>
          <a:p>
            <a:pPr>
              <a:lnSpc>
                <a:spcPct val="90000"/>
              </a:lnSpc>
              <a:defRPr/>
            </a:pPr>
            <a:endParaRPr lang="en-US" altLang="en-US" dirty="0">
              <a:latin typeface="Times New Roman" panose="02020603050405020304" pitchFamily="18" charset="0"/>
              <a:cs typeface="Times New Roman" panose="02020603050405020304" pitchFamily="18" charset="0"/>
            </a:endParaRPr>
          </a:p>
          <a:p>
            <a:pPr>
              <a:lnSpc>
                <a:spcPct val="90000"/>
              </a:lnSpc>
              <a:defRPr/>
            </a:pPr>
            <a:endParaRPr lang="en-US" altLang="en-US" dirty="0">
              <a:latin typeface="Times New Roman" panose="02020603050405020304" pitchFamily="18" charset="0"/>
              <a:cs typeface="Times New Roman" panose="02020603050405020304" pitchFamily="18" charset="0"/>
            </a:endParaRPr>
          </a:p>
          <a:p>
            <a:pPr>
              <a:lnSpc>
                <a:spcPct val="90000"/>
              </a:lnSpc>
              <a:defRPr/>
            </a:pPr>
            <a:endParaRPr lang="en-US" altLang="en-US" dirty="0"/>
          </a:p>
        </p:txBody>
      </p:sp>
      <p:sp>
        <p:nvSpPr>
          <p:cNvPr id="4" name="Rectangle 3">
            <a:extLst>
              <a:ext uri="{FF2B5EF4-FFF2-40B4-BE49-F238E27FC236}">
                <a16:creationId xmlns:a16="http://schemas.microsoft.com/office/drawing/2014/main" id="{40A483FF-1A25-46C5-BB17-5800BA7A2C6A}"/>
              </a:ext>
            </a:extLst>
          </p:cNvPr>
          <p:cNvSpPr/>
          <p:nvPr/>
        </p:nvSpPr>
        <p:spPr>
          <a:xfrm>
            <a:off x="152400" y="253265"/>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5867D640-35AB-4C80-A37C-7CAF2DF40D0F}"/>
              </a:ext>
            </a:extLst>
          </p:cNvPr>
          <p:cNvCxnSpPr/>
          <p:nvPr/>
        </p:nvCxnSpPr>
        <p:spPr>
          <a:xfrm>
            <a:off x="152400" y="1295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963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370435"/>
            <a:ext cx="3800475" cy="635000"/>
          </a:xfrm>
          <a:prstGeom prst="rect">
            <a:avLst/>
          </a:prstGeom>
        </p:spPr>
        <p:txBody>
          <a:bodyPr vert="horz" wrap="square" lIns="0" tIns="12065" rIns="0" bIns="0" rtlCol="0">
            <a:spAutoFit/>
          </a:bodyPr>
          <a:lstStyle/>
          <a:p>
            <a:pPr marL="12700">
              <a:lnSpc>
                <a:spcPct val="100000"/>
              </a:lnSpc>
              <a:spcBef>
                <a:spcPts val="95"/>
              </a:spcBef>
            </a:pPr>
            <a:r>
              <a:rPr sz="4000" spc="-10" dirty="0"/>
              <a:t>PERCEPTRONS</a:t>
            </a:r>
            <a:endParaRPr sz="4000" dirty="0"/>
          </a:p>
        </p:txBody>
      </p:sp>
      <p:sp>
        <p:nvSpPr>
          <p:cNvPr id="3" name="object 3"/>
          <p:cNvSpPr txBox="1"/>
          <p:nvPr/>
        </p:nvSpPr>
        <p:spPr>
          <a:xfrm>
            <a:off x="904240" y="1177285"/>
            <a:ext cx="10201910" cy="2381885"/>
          </a:xfrm>
          <a:prstGeom prst="rect">
            <a:avLst/>
          </a:prstGeom>
        </p:spPr>
        <p:txBody>
          <a:bodyPr vert="horz" wrap="square" lIns="0" tIns="102235" rIns="0" bIns="0" rtlCol="0">
            <a:spAutoFit/>
          </a:bodyPr>
          <a:lstStyle/>
          <a:p>
            <a:pPr marL="254000" indent="-228600" algn="just">
              <a:lnSpc>
                <a:spcPct val="100000"/>
              </a:lnSpc>
              <a:spcBef>
                <a:spcPts val="805"/>
              </a:spcBef>
              <a:buFont typeface="Arial"/>
              <a:buChar char="•"/>
              <a:tabLst>
                <a:tab pos="254000" algn="l"/>
              </a:tabLst>
            </a:pPr>
            <a:r>
              <a:rPr sz="2400" dirty="0">
                <a:latin typeface="Times New Roman"/>
                <a:cs typeface="Times New Roman"/>
              </a:rPr>
              <a:t>Perceptron is a single layer neural</a:t>
            </a:r>
            <a:r>
              <a:rPr sz="2400" spc="-80" dirty="0">
                <a:latin typeface="Times New Roman"/>
                <a:cs typeface="Times New Roman"/>
              </a:rPr>
              <a:t> </a:t>
            </a:r>
            <a:r>
              <a:rPr sz="2400" dirty="0">
                <a:latin typeface="Times New Roman"/>
                <a:cs typeface="Times New Roman"/>
              </a:rPr>
              <a:t>network.</a:t>
            </a:r>
          </a:p>
          <a:p>
            <a:pPr marL="254000" marR="35560" indent="-228600" algn="just">
              <a:lnSpc>
                <a:spcPts val="2590"/>
              </a:lnSpc>
              <a:spcBef>
                <a:spcPts val="1040"/>
              </a:spcBef>
              <a:buFont typeface="Arial"/>
              <a:buChar char="•"/>
              <a:tabLst>
                <a:tab pos="254000" algn="l"/>
              </a:tabLst>
            </a:pPr>
            <a:r>
              <a:rPr sz="2400" spc="-5" dirty="0">
                <a:latin typeface="Times New Roman"/>
                <a:cs typeface="Times New Roman"/>
              </a:rPr>
              <a:t>A </a:t>
            </a:r>
            <a:r>
              <a:rPr sz="2400" dirty="0">
                <a:latin typeface="Times New Roman"/>
                <a:cs typeface="Times New Roman"/>
              </a:rPr>
              <a:t>perceptron takes a vector of real-valued inputs, </a:t>
            </a:r>
            <a:r>
              <a:rPr sz="2400" spc="-5" dirty="0">
                <a:latin typeface="Times New Roman"/>
                <a:cs typeface="Times New Roman"/>
              </a:rPr>
              <a:t>calculates </a:t>
            </a:r>
            <a:r>
              <a:rPr sz="2400" dirty="0">
                <a:latin typeface="Times New Roman"/>
                <a:cs typeface="Times New Roman"/>
              </a:rPr>
              <a:t>a linear </a:t>
            </a:r>
            <a:r>
              <a:rPr sz="2400" spc="-5" dirty="0">
                <a:latin typeface="Times New Roman"/>
                <a:cs typeface="Times New Roman"/>
              </a:rPr>
              <a:t>combination  </a:t>
            </a:r>
            <a:r>
              <a:rPr sz="2400" dirty="0">
                <a:latin typeface="Times New Roman"/>
                <a:cs typeface="Times New Roman"/>
              </a:rPr>
              <a:t>of these inputs, then outputs a 1 if the result is greater than </a:t>
            </a:r>
            <a:r>
              <a:rPr sz="2400" spc="-5" dirty="0">
                <a:latin typeface="Times New Roman"/>
                <a:cs typeface="Times New Roman"/>
              </a:rPr>
              <a:t>some </a:t>
            </a:r>
            <a:r>
              <a:rPr sz="2400" dirty="0">
                <a:latin typeface="Times New Roman"/>
                <a:cs typeface="Times New Roman"/>
              </a:rPr>
              <a:t>threshold and</a:t>
            </a:r>
            <a:r>
              <a:rPr sz="2400" spc="-190" dirty="0">
                <a:latin typeface="Times New Roman"/>
                <a:cs typeface="Times New Roman"/>
              </a:rPr>
              <a:t> </a:t>
            </a:r>
            <a:r>
              <a:rPr sz="2400" dirty="0">
                <a:latin typeface="Times New Roman"/>
                <a:cs typeface="Times New Roman"/>
              </a:rPr>
              <a:t>-1  otherwise</a:t>
            </a:r>
          </a:p>
          <a:p>
            <a:pPr marL="254000" marR="17780" indent="-229235" algn="just">
              <a:lnSpc>
                <a:spcPts val="2590"/>
              </a:lnSpc>
              <a:spcBef>
                <a:spcPts val="1015"/>
              </a:spcBef>
              <a:buFont typeface="Arial"/>
              <a:buChar char="•"/>
              <a:tabLst>
                <a:tab pos="254000" algn="l"/>
              </a:tabLst>
            </a:pPr>
            <a:r>
              <a:rPr sz="2400" dirty="0">
                <a:latin typeface="Times New Roman"/>
                <a:cs typeface="Times New Roman"/>
              </a:rPr>
              <a:t>Given inputs </a:t>
            </a:r>
            <a:r>
              <a:rPr sz="2400" b="1" i="1" spc="-5" dirty="0">
                <a:latin typeface="Times New Roman"/>
                <a:cs typeface="Times New Roman"/>
              </a:rPr>
              <a:t>x</a:t>
            </a:r>
            <a:r>
              <a:rPr sz="2400" b="1" i="1" spc="-7" baseline="-20833" dirty="0">
                <a:latin typeface="Times New Roman"/>
                <a:cs typeface="Times New Roman"/>
              </a:rPr>
              <a:t>1 </a:t>
            </a:r>
            <a:r>
              <a:rPr sz="2400" dirty="0">
                <a:latin typeface="Times New Roman"/>
                <a:cs typeface="Times New Roman"/>
              </a:rPr>
              <a:t>through </a:t>
            </a:r>
            <a:r>
              <a:rPr sz="2400" b="1" i="1" spc="-5" dirty="0">
                <a:latin typeface="Times New Roman"/>
                <a:cs typeface="Times New Roman"/>
              </a:rPr>
              <a:t>x</a:t>
            </a:r>
            <a:r>
              <a:rPr sz="2400" b="1" i="1" spc="-7" baseline="-20833" dirty="0">
                <a:latin typeface="Times New Roman"/>
                <a:cs typeface="Times New Roman"/>
              </a:rPr>
              <a:t>n</a:t>
            </a:r>
            <a:r>
              <a:rPr sz="2400" b="1" i="1" spc="-5" dirty="0">
                <a:latin typeface="Times New Roman"/>
                <a:cs typeface="Times New Roman"/>
              </a:rPr>
              <a:t>, </a:t>
            </a:r>
            <a:r>
              <a:rPr sz="2400" dirty="0">
                <a:latin typeface="Times New Roman"/>
                <a:cs typeface="Times New Roman"/>
              </a:rPr>
              <a:t>the output </a:t>
            </a:r>
            <a:r>
              <a:rPr sz="2400" b="1" dirty="0">
                <a:latin typeface="Times New Roman"/>
                <a:cs typeface="Times New Roman"/>
              </a:rPr>
              <a:t>O</a:t>
            </a:r>
            <a:r>
              <a:rPr sz="2400" b="1" i="1" dirty="0">
                <a:latin typeface="Times New Roman"/>
                <a:cs typeface="Times New Roman"/>
              </a:rPr>
              <a:t>(x</a:t>
            </a:r>
            <a:r>
              <a:rPr sz="2400" b="1" i="1" baseline="-20833" dirty="0">
                <a:latin typeface="Times New Roman"/>
                <a:cs typeface="Times New Roman"/>
              </a:rPr>
              <a:t>1</a:t>
            </a:r>
            <a:r>
              <a:rPr sz="2400" b="1" i="1" dirty="0">
                <a:latin typeface="Times New Roman"/>
                <a:cs typeface="Times New Roman"/>
              </a:rPr>
              <a:t>, </a:t>
            </a:r>
            <a:r>
              <a:rPr sz="2400" dirty="0">
                <a:latin typeface="Times New Roman"/>
                <a:cs typeface="Times New Roman"/>
              </a:rPr>
              <a:t>. . . , </a:t>
            </a:r>
            <a:r>
              <a:rPr sz="2400" b="1" i="1" spc="-5" dirty="0">
                <a:latin typeface="Times New Roman"/>
                <a:cs typeface="Times New Roman"/>
              </a:rPr>
              <a:t>x</a:t>
            </a:r>
            <a:r>
              <a:rPr sz="2400" b="1" i="1" spc="-7" baseline="-20833" dirty="0">
                <a:latin typeface="Times New Roman"/>
                <a:cs typeface="Times New Roman"/>
              </a:rPr>
              <a:t>n</a:t>
            </a:r>
            <a:r>
              <a:rPr sz="2400" b="1" i="1" spc="-5" dirty="0">
                <a:latin typeface="Times New Roman"/>
                <a:cs typeface="Times New Roman"/>
              </a:rPr>
              <a:t>) </a:t>
            </a:r>
            <a:r>
              <a:rPr sz="2400" spc="-5" dirty="0">
                <a:latin typeface="Times New Roman"/>
                <a:cs typeface="Times New Roman"/>
              </a:rPr>
              <a:t>computed </a:t>
            </a:r>
            <a:r>
              <a:rPr sz="2400" dirty="0">
                <a:latin typeface="Times New Roman"/>
                <a:cs typeface="Times New Roman"/>
              </a:rPr>
              <a:t>by the perceptron  is</a:t>
            </a:r>
          </a:p>
        </p:txBody>
      </p:sp>
      <p:sp>
        <p:nvSpPr>
          <p:cNvPr id="4" name="object 4"/>
          <p:cNvSpPr txBox="1"/>
          <p:nvPr/>
        </p:nvSpPr>
        <p:spPr>
          <a:xfrm>
            <a:off x="891536" y="4536383"/>
            <a:ext cx="10393680" cy="1506220"/>
          </a:xfrm>
          <a:prstGeom prst="rect">
            <a:avLst/>
          </a:prstGeom>
        </p:spPr>
        <p:txBody>
          <a:bodyPr vert="horz" wrap="square" lIns="0" tIns="12700" rIns="0" bIns="0" rtlCol="0">
            <a:spAutoFit/>
          </a:bodyPr>
          <a:lstStyle/>
          <a:p>
            <a:pPr marL="266700" indent="-229235">
              <a:lnSpc>
                <a:spcPts val="2740"/>
              </a:lnSpc>
              <a:spcBef>
                <a:spcPts val="100"/>
              </a:spcBef>
              <a:buFont typeface="Arial"/>
              <a:buChar char="•"/>
              <a:tabLst>
                <a:tab pos="267335" algn="l"/>
              </a:tabLst>
            </a:pPr>
            <a:r>
              <a:rPr sz="2400" dirty="0">
                <a:latin typeface="Times New Roman"/>
                <a:cs typeface="Times New Roman"/>
              </a:rPr>
              <a:t>where each </a:t>
            </a:r>
            <a:r>
              <a:rPr sz="2400" b="1" i="1" spc="-5" dirty="0">
                <a:latin typeface="Times New Roman"/>
                <a:cs typeface="Times New Roman"/>
              </a:rPr>
              <a:t>w</a:t>
            </a:r>
            <a:r>
              <a:rPr sz="2400" b="1" i="1" spc="-7" baseline="-20833" dirty="0">
                <a:latin typeface="Times New Roman"/>
                <a:cs typeface="Times New Roman"/>
              </a:rPr>
              <a:t>i </a:t>
            </a:r>
            <a:r>
              <a:rPr sz="2400" dirty="0">
                <a:latin typeface="Times New Roman"/>
                <a:cs typeface="Times New Roman"/>
              </a:rPr>
              <a:t>is a real-valued constant, or weight, that </a:t>
            </a:r>
            <a:r>
              <a:rPr sz="2400" spc="-5" dirty="0">
                <a:latin typeface="Times New Roman"/>
                <a:cs typeface="Times New Roman"/>
              </a:rPr>
              <a:t>determines </a:t>
            </a:r>
            <a:r>
              <a:rPr sz="2400" dirty="0">
                <a:latin typeface="Times New Roman"/>
                <a:cs typeface="Times New Roman"/>
              </a:rPr>
              <a:t>the</a:t>
            </a:r>
            <a:r>
              <a:rPr sz="2400" spc="-325" dirty="0">
                <a:latin typeface="Times New Roman"/>
                <a:cs typeface="Times New Roman"/>
              </a:rPr>
              <a:t> </a:t>
            </a:r>
            <a:r>
              <a:rPr sz="2400" dirty="0">
                <a:latin typeface="Times New Roman"/>
                <a:cs typeface="Times New Roman"/>
              </a:rPr>
              <a:t>contribution</a:t>
            </a:r>
            <a:endParaRPr sz="2400">
              <a:latin typeface="Times New Roman"/>
              <a:cs typeface="Times New Roman"/>
            </a:endParaRPr>
          </a:p>
          <a:p>
            <a:pPr marL="266700">
              <a:lnSpc>
                <a:spcPts val="2740"/>
              </a:lnSpc>
            </a:pPr>
            <a:r>
              <a:rPr sz="2400" dirty="0">
                <a:latin typeface="Times New Roman"/>
                <a:cs typeface="Times New Roman"/>
              </a:rPr>
              <a:t>of input </a:t>
            </a:r>
            <a:r>
              <a:rPr sz="2400" b="1" i="1" spc="-5" dirty="0">
                <a:latin typeface="Times New Roman"/>
                <a:cs typeface="Times New Roman"/>
              </a:rPr>
              <a:t>x</a:t>
            </a:r>
            <a:r>
              <a:rPr sz="2400" b="1" i="1" spc="-7" baseline="-20833" dirty="0">
                <a:latin typeface="Times New Roman"/>
                <a:cs typeface="Times New Roman"/>
              </a:rPr>
              <a:t>i </a:t>
            </a:r>
            <a:r>
              <a:rPr sz="2400" dirty="0">
                <a:latin typeface="Times New Roman"/>
                <a:cs typeface="Times New Roman"/>
              </a:rPr>
              <a:t>to the perceptron</a:t>
            </a:r>
            <a:r>
              <a:rPr sz="2400" spc="-250" dirty="0">
                <a:latin typeface="Times New Roman"/>
                <a:cs typeface="Times New Roman"/>
              </a:rPr>
              <a:t> </a:t>
            </a:r>
            <a:r>
              <a:rPr sz="2400" dirty="0">
                <a:latin typeface="Times New Roman"/>
                <a:cs typeface="Times New Roman"/>
              </a:rPr>
              <a:t>output.</a:t>
            </a:r>
            <a:endParaRPr sz="2400">
              <a:latin typeface="Times New Roman"/>
              <a:cs typeface="Times New Roman"/>
            </a:endParaRPr>
          </a:p>
          <a:p>
            <a:pPr marL="266700" marR="180340" indent="-229235">
              <a:lnSpc>
                <a:spcPts val="2590"/>
              </a:lnSpc>
              <a:spcBef>
                <a:spcPts val="1035"/>
              </a:spcBef>
              <a:buFont typeface="Arial"/>
              <a:buChar char="•"/>
              <a:tabLst>
                <a:tab pos="266700" algn="l"/>
              </a:tabLst>
            </a:pPr>
            <a:r>
              <a:rPr sz="2400" b="1" i="1" spc="-5" dirty="0">
                <a:latin typeface="Times New Roman"/>
                <a:cs typeface="Times New Roman"/>
              </a:rPr>
              <a:t>-w</a:t>
            </a:r>
            <a:r>
              <a:rPr sz="2400" b="1" i="1" spc="-7" baseline="-20833" dirty="0">
                <a:latin typeface="Times New Roman"/>
                <a:cs typeface="Times New Roman"/>
              </a:rPr>
              <a:t>0 </a:t>
            </a:r>
            <a:r>
              <a:rPr sz="2400" dirty="0">
                <a:latin typeface="Times New Roman"/>
                <a:cs typeface="Times New Roman"/>
              </a:rPr>
              <a:t>is a threshold that the weighted </a:t>
            </a:r>
            <a:r>
              <a:rPr sz="2400" spc="-5" dirty="0">
                <a:latin typeface="Times New Roman"/>
                <a:cs typeface="Times New Roman"/>
              </a:rPr>
              <a:t>combination </a:t>
            </a:r>
            <a:r>
              <a:rPr sz="2400" dirty="0">
                <a:latin typeface="Times New Roman"/>
                <a:cs typeface="Times New Roman"/>
              </a:rPr>
              <a:t>of inputs </a:t>
            </a:r>
            <a:r>
              <a:rPr sz="2400" b="1" i="1" spc="-5" dirty="0">
                <a:latin typeface="Times New Roman"/>
                <a:cs typeface="Times New Roman"/>
              </a:rPr>
              <a:t>w</a:t>
            </a:r>
            <a:r>
              <a:rPr sz="2400" b="1" i="1" spc="-7" baseline="-20833" dirty="0">
                <a:latin typeface="Times New Roman"/>
                <a:cs typeface="Times New Roman"/>
              </a:rPr>
              <a:t>1</a:t>
            </a:r>
            <a:r>
              <a:rPr sz="2400" b="1" i="1" spc="-5" dirty="0">
                <a:latin typeface="Times New Roman"/>
                <a:cs typeface="Times New Roman"/>
              </a:rPr>
              <a:t>x</a:t>
            </a:r>
            <a:r>
              <a:rPr sz="2400" b="1" i="1" spc="-7" baseline="-20833" dirty="0">
                <a:latin typeface="Times New Roman"/>
                <a:cs typeface="Times New Roman"/>
              </a:rPr>
              <a:t>1 </a:t>
            </a:r>
            <a:r>
              <a:rPr sz="2400" dirty="0">
                <a:latin typeface="Times New Roman"/>
                <a:cs typeface="Times New Roman"/>
              </a:rPr>
              <a:t>+ . . . + </a:t>
            </a:r>
            <a:r>
              <a:rPr sz="2400" b="1" i="1" spc="-5" dirty="0">
                <a:latin typeface="Times New Roman"/>
                <a:cs typeface="Times New Roman"/>
              </a:rPr>
              <a:t>w</a:t>
            </a:r>
            <a:r>
              <a:rPr sz="2400" b="1" i="1" spc="-7" baseline="-20833" dirty="0">
                <a:latin typeface="Times New Roman"/>
                <a:cs typeface="Times New Roman"/>
              </a:rPr>
              <a:t>n</a:t>
            </a:r>
            <a:r>
              <a:rPr sz="2400" b="1" i="1" spc="-5" dirty="0">
                <a:latin typeface="Times New Roman"/>
                <a:cs typeface="Times New Roman"/>
              </a:rPr>
              <a:t>x</a:t>
            </a:r>
            <a:r>
              <a:rPr sz="2400" b="1" i="1" spc="-7" baseline="-20833" dirty="0">
                <a:latin typeface="Times New Roman"/>
                <a:cs typeface="Times New Roman"/>
              </a:rPr>
              <a:t>n </a:t>
            </a:r>
            <a:r>
              <a:rPr sz="2400" spc="-5" dirty="0">
                <a:latin typeface="Times New Roman"/>
                <a:cs typeface="Times New Roman"/>
              </a:rPr>
              <a:t>must  surpass </a:t>
            </a:r>
            <a:r>
              <a:rPr sz="2400" dirty="0">
                <a:latin typeface="Times New Roman"/>
                <a:cs typeface="Times New Roman"/>
              </a:rPr>
              <a:t>in order for the perceptron to output a</a:t>
            </a:r>
            <a:r>
              <a:rPr sz="2400" spc="-80" dirty="0">
                <a:latin typeface="Times New Roman"/>
                <a:cs typeface="Times New Roman"/>
              </a:rPr>
              <a:t> </a:t>
            </a:r>
            <a:r>
              <a:rPr sz="2400" dirty="0">
                <a:latin typeface="Times New Roman"/>
                <a:cs typeface="Times New Roman"/>
              </a:rPr>
              <a:t>1.</a:t>
            </a:r>
            <a:endParaRPr sz="2400">
              <a:latin typeface="Times New Roman"/>
              <a:cs typeface="Times New Roman"/>
            </a:endParaRPr>
          </a:p>
        </p:txBody>
      </p:sp>
      <p:sp>
        <p:nvSpPr>
          <p:cNvPr id="5" name="object 5"/>
          <p:cNvSpPr/>
          <p:nvPr/>
        </p:nvSpPr>
        <p:spPr>
          <a:xfrm>
            <a:off x="1961773" y="3574922"/>
            <a:ext cx="8249401" cy="857250"/>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30</a:t>
            </a:fld>
            <a:endParaRPr dirty="0"/>
          </a:p>
        </p:txBody>
      </p:sp>
      <p:sp>
        <p:nvSpPr>
          <p:cNvPr id="8" name="Rectangle 7">
            <a:extLst>
              <a:ext uri="{FF2B5EF4-FFF2-40B4-BE49-F238E27FC236}">
                <a16:creationId xmlns:a16="http://schemas.microsoft.com/office/drawing/2014/main" id="{4C012EA0-B7AF-4A9B-A03C-6FB371816799}"/>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D084705-8D98-4534-AB97-C6833AFB93C1}"/>
              </a:ext>
            </a:extLst>
          </p:cNvPr>
          <p:cNvCxnSpPr/>
          <p:nvPr/>
        </p:nvCxnSpPr>
        <p:spPr>
          <a:xfrm>
            <a:off x="152400" y="1005435"/>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37577" y="842770"/>
            <a:ext cx="599313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Sometimes, </a:t>
            </a:r>
            <a:r>
              <a:rPr sz="2400" dirty="0">
                <a:latin typeface="Times New Roman"/>
                <a:cs typeface="Times New Roman"/>
              </a:rPr>
              <a:t>the perceptron function is written</a:t>
            </a:r>
            <a:r>
              <a:rPr sz="2400" spc="-145" dirty="0">
                <a:latin typeface="Times New Roman"/>
                <a:cs typeface="Times New Roman"/>
              </a:rPr>
              <a:t> </a:t>
            </a:r>
            <a:r>
              <a:rPr sz="2400" dirty="0">
                <a:latin typeface="Times New Roman"/>
                <a:cs typeface="Times New Roman"/>
              </a:rPr>
              <a:t>as,</a:t>
            </a:r>
          </a:p>
        </p:txBody>
      </p:sp>
      <p:sp>
        <p:nvSpPr>
          <p:cNvPr id="3" name="object 3"/>
          <p:cNvSpPr txBox="1"/>
          <p:nvPr/>
        </p:nvSpPr>
        <p:spPr>
          <a:xfrm>
            <a:off x="937577" y="3395565"/>
            <a:ext cx="10316845" cy="2879090"/>
          </a:xfrm>
          <a:prstGeom prst="rect">
            <a:avLst/>
          </a:prstGeom>
        </p:spPr>
        <p:txBody>
          <a:bodyPr vert="horz" wrap="square" lIns="0" tIns="48895" rIns="0" bIns="0" rtlCol="0">
            <a:spAutoFit/>
          </a:bodyPr>
          <a:lstStyle/>
          <a:p>
            <a:pPr marL="50800" marR="43180">
              <a:lnSpc>
                <a:spcPct val="90000"/>
              </a:lnSpc>
              <a:spcBef>
                <a:spcPts val="385"/>
              </a:spcBef>
            </a:pPr>
            <a:r>
              <a:rPr sz="2400" dirty="0">
                <a:latin typeface="Times New Roman"/>
                <a:cs typeface="Times New Roman"/>
              </a:rPr>
              <a:t>Learning a perceptron involves choosing values for the weights </a:t>
            </a:r>
            <a:r>
              <a:rPr sz="2400" b="1" i="1" spc="-5" dirty="0">
                <a:latin typeface="Times New Roman"/>
                <a:cs typeface="Times New Roman"/>
              </a:rPr>
              <a:t>w</a:t>
            </a:r>
            <a:r>
              <a:rPr sz="2400" b="1" i="1" spc="-7" baseline="-20833" dirty="0">
                <a:latin typeface="Times New Roman"/>
                <a:cs typeface="Times New Roman"/>
              </a:rPr>
              <a:t>0 </a:t>
            </a:r>
            <a:r>
              <a:rPr sz="2400" b="1" i="1" dirty="0">
                <a:latin typeface="Times New Roman"/>
                <a:cs typeface="Times New Roman"/>
              </a:rPr>
              <a:t>, </a:t>
            </a:r>
            <a:r>
              <a:rPr sz="2400" dirty="0">
                <a:latin typeface="Times New Roman"/>
                <a:cs typeface="Times New Roman"/>
              </a:rPr>
              <a:t>. . . , </a:t>
            </a:r>
            <a:r>
              <a:rPr sz="2400" b="1" i="1" spc="-5" dirty="0">
                <a:latin typeface="Times New Roman"/>
                <a:cs typeface="Times New Roman"/>
              </a:rPr>
              <a:t>w</a:t>
            </a:r>
            <a:r>
              <a:rPr sz="2400" b="1" i="1" spc="-7" baseline="-20833" dirty="0">
                <a:latin typeface="Times New Roman"/>
                <a:cs typeface="Times New Roman"/>
              </a:rPr>
              <a:t>n </a:t>
            </a:r>
            <a:r>
              <a:rPr sz="2400" b="1" i="1" dirty="0">
                <a:latin typeface="Times New Roman"/>
                <a:cs typeface="Times New Roman"/>
              </a:rPr>
              <a:t>.  </a:t>
            </a:r>
            <a:r>
              <a:rPr sz="2400" dirty="0">
                <a:latin typeface="Times New Roman"/>
                <a:cs typeface="Times New Roman"/>
              </a:rPr>
              <a:t>Therefore, the space H of candidate hypotheses considered in perceptron learning</a:t>
            </a:r>
            <a:r>
              <a:rPr sz="2400" spc="-215" dirty="0">
                <a:latin typeface="Times New Roman"/>
                <a:cs typeface="Times New Roman"/>
              </a:rPr>
              <a:t> </a:t>
            </a:r>
            <a:r>
              <a:rPr sz="2400" dirty="0">
                <a:latin typeface="Times New Roman"/>
                <a:cs typeface="Times New Roman"/>
              </a:rPr>
              <a:t>is  the set of all possible real-valued weight</a:t>
            </a:r>
            <a:r>
              <a:rPr sz="2400" spc="-100" dirty="0">
                <a:latin typeface="Times New Roman"/>
                <a:cs typeface="Times New Roman"/>
              </a:rPr>
              <a:t> </a:t>
            </a:r>
            <a:r>
              <a:rPr sz="2400" dirty="0">
                <a:latin typeface="Times New Roman"/>
                <a:cs typeface="Times New Roman"/>
              </a:rPr>
              <a:t>vectors</a:t>
            </a:r>
          </a:p>
          <a:p>
            <a:pPr>
              <a:lnSpc>
                <a:spcPct val="100000"/>
              </a:lnSpc>
            </a:pPr>
            <a:endParaRPr sz="2400" dirty="0">
              <a:latin typeface="Times New Roman"/>
              <a:cs typeface="Times New Roman"/>
            </a:endParaRPr>
          </a:p>
          <a:p>
            <a:pPr>
              <a:lnSpc>
                <a:spcPct val="100000"/>
              </a:lnSpc>
              <a:spcBef>
                <a:spcPts val="15"/>
              </a:spcBef>
            </a:pPr>
            <a:endParaRPr sz="2600" dirty="0">
              <a:latin typeface="Times New Roman"/>
              <a:cs typeface="Times New Roman"/>
            </a:endParaRPr>
          </a:p>
          <a:p>
            <a:pPr marL="50800">
              <a:lnSpc>
                <a:spcPct val="100000"/>
              </a:lnSpc>
            </a:pPr>
            <a:r>
              <a:rPr sz="2400" b="1" spc="-5" dirty="0">
                <a:latin typeface="Times New Roman"/>
                <a:cs typeface="Times New Roman"/>
              </a:rPr>
              <a:t>Why do </a:t>
            </a:r>
            <a:r>
              <a:rPr sz="2400" b="1" spc="-10" dirty="0">
                <a:latin typeface="Times New Roman"/>
                <a:cs typeface="Times New Roman"/>
              </a:rPr>
              <a:t>we </a:t>
            </a:r>
            <a:r>
              <a:rPr sz="2400" b="1" dirty="0">
                <a:latin typeface="Times New Roman"/>
                <a:cs typeface="Times New Roman"/>
              </a:rPr>
              <a:t>need </a:t>
            </a:r>
            <a:r>
              <a:rPr sz="2400" b="1" spc="-20" dirty="0">
                <a:latin typeface="Times New Roman"/>
                <a:cs typeface="Times New Roman"/>
              </a:rPr>
              <a:t>Weights </a:t>
            </a:r>
            <a:r>
              <a:rPr sz="2400" b="1" spc="-5" dirty="0">
                <a:latin typeface="Times New Roman"/>
                <a:cs typeface="Times New Roman"/>
              </a:rPr>
              <a:t>and</a:t>
            </a:r>
            <a:r>
              <a:rPr sz="2400" b="1" spc="10" dirty="0">
                <a:latin typeface="Times New Roman"/>
                <a:cs typeface="Times New Roman"/>
              </a:rPr>
              <a:t> </a:t>
            </a:r>
            <a:r>
              <a:rPr sz="2400" b="1" dirty="0">
                <a:latin typeface="Times New Roman"/>
                <a:cs typeface="Times New Roman"/>
              </a:rPr>
              <a:t>Bias?</a:t>
            </a:r>
            <a:endParaRPr sz="2400" dirty="0">
              <a:latin typeface="Times New Roman"/>
              <a:cs typeface="Times New Roman"/>
            </a:endParaRPr>
          </a:p>
          <a:p>
            <a:pPr marL="50800">
              <a:lnSpc>
                <a:spcPct val="100000"/>
              </a:lnSpc>
            </a:pPr>
            <a:r>
              <a:rPr sz="2400" i="1" spc="-30" dirty="0">
                <a:latin typeface="Times New Roman"/>
                <a:cs typeface="Times New Roman"/>
              </a:rPr>
              <a:t>Weights </a:t>
            </a:r>
            <a:r>
              <a:rPr sz="2400" spc="-5" dirty="0">
                <a:latin typeface="Times New Roman"/>
                <a:cs typeface="Times New Roman"/>
              </a:rPr>
              <a:t>shows </a:t>
            </a:r>
            <a:r>
              <a:rPr sz="2400" dirty="0">
                <a:latin typeface="Times New Roman"/>
                <a:cs typeface="Times New Roman"/>
              </a:rPr>
              <a:t>the strength of the particular</a:t>
            </a:r>
            <a:r>
              <a:rPr sz="2400" spc="-80" dirty="0">
                <a:latin typeface="Times New Roman"/>
                <a:cs typeface="Times New Roman"/>
              </a:rPr>
              <a:t> </a:t>
            </a:r>
            <a:r>
              <a:rPr sz="2400" dirty="0">
                <a:latin typeface="Times New Roman"/>
                <a:cs typeface="Times New Roman"/>
              </a:rPr>
              <a:t>node.</a:t>
            </a:r>
          </a:p>
          <a:p>
            <a:pPr marL="50800">
              <a:lnSpc>
                <a:spcPct val="100000"/>
              </a:lnSpc>
            </a:pPr>
            <a:r>
              <a:rPr sz="2400" i="1" dirty="0">
                <a:latin typeface="Times New Roman"/>
                <a:cs typeface="Times New Roman"/>
              </a:rPr>
              <a:t>A bias </a:t>
            </a:r>
            <a:r>
              <a:rPr sz="2400" dirty="0">
                <a:latin typeface="Times New Roman"/>
                <a:cs typeface="Times New Roman"/>
              </a:rPr>
              <a:t>value allows you to shift the </a:t>
            </a:r>
            <a:r>
              <a:rPr sz="2400" spc="-5" dirty="0">
                <a:latin typeface="Times New Roman"/>
                <a:cs typeface="Times New Roman"/>
              </a:rPr>
              <a:t>activation </a:t>
            </a:r>
            <a:r>
              <a:rPr sz="2400" dirty="0">
                <a:latin typeface="Times New Roman"/>
                <a:cs typeface="Times New Roman"/>
              </a:rPr>
              <a:t>function curve up or</a:t>
            </a:r>
            <a:r>
              <a:rPr sz="2400" spc="-160" dirty="0">
                <a:latin typeface="Times New Roman"/>
                <a:cs typeface="Times New Roman"/>
              </a:rPr>
              <a:t> </a:t>
            </a:r>
            <a:r>
              <a:rPr sz="2400" dirty="0">
                <a:latin typeface="Times New Roman"/>
                <a:cs typeface="Times New Roman"/>
              </a:rPr>
              <a:t>down</a:t>
            </a:r>
          </a:p>
        </p:txBody>
      </p:sp>
      <p:sp>
        <p:nvSpPr>
          <p:cNvPr id="4" name="object 4"/>
          <p:cNvSpPr/>
          <p:nvPr/>
        </p:nvSpPr>
        <p:spPr>
          <a:xfrm>
            <a:off x="3939296" y="1371164"/>
            <a:ext cx="4343400" cy="18851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276351" y="4606510"/>
            <a:ext cx="3639296" cy="457200"/>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31</a:t>
            </a:fld>
            <a:endParaRPr dirty="0"/>
          </a:p>
        </p:txBody>
      </p:sp>
      <p:sp>
        <p:nvSpPr>
          <p:cNvPr id="8" name="Rectangle 7">
            <a:extLst>
              <a:ext uri="{FF2B5EF4-FFF2-40B4-BE49-F238E27FC236}">
                <a16:creationId xmlns:a16="http://schemas.microsoft.com/office/drawing/2014/main" id="{858B74A9-AD42-412A-8DB0-979122C187ED}"/>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6D649B9-0BC0-457B-B879-877B8204CF01}"/>
              </a:ext>
            </a:extLst>
          </p:cNvPr>
          <p:cNvCxnSpPr/>
          <p:nvPr/>
        </p:nvCxnSpPr>
        <p:spPr>
          <a:xfrm>
            <a:off x="152399" y="6858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57201" y="796954"/>
            <a:ext cx="8277598" cy="568679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32</a:t>
            </a:fld>
            <a:endParaRPr dirty="0"/>
          </a:p>
        </p:txBody>
      </p:sp>
      <p:sp>
        <p:nvSpPr>
          <p:cNvPr id="5" name="Rectangle 4">
            <a:extLst>
              <a:ext uri="{FF2B5EF4-FFF2-40B4-BE49-F238E27FC236}">
                <a16:creationId xmlns:a16="http://schemas.microsoft.com/office/drawing/2014/main" id="{9F86A171-20F0-4CA7-8A8C-09DEB1CE25DD}"/>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057400" y="1289323"/>
            <a:ext cx="8077200" cy="4501873"/>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33</a:t>
            </a:fld>
            <a:endParaRPr dirty="0"/>
          </a:p>
        </p:txBody>
      </p:sp>
      <p:sp>
        <p:nvSpPr>
          <p:cNvPr id="5" name="Rectangle 4">
            <a:extLst>
              <a:ext uri="{FF2B5EF4-FFF2-40B4-BE49-F238E27FC236}">
                <a16:creationId xmlns:a16="http://schemas.microsoft.com/office/drawing/2014/main" id="{5757FF8E-F074-447A-8D92-5720759A49A4}"/>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026E3B28-E728-4C1F-A143-4AFE6466C7A7}"/>
              </a:ext>
            </a:extLst>
          </p:cNvPr>
          <p:cNvCxnSpPr/>
          <p:nvPr/>
        </p:nvCxnSpPr>
        <p:spPr>
          <a:xfrm>
            <a:off x="152400" y="8382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468432"/>
            <a:ext cx="5107305" cy="391160"/>
          </a:xfrm>
          <a:prstGeom prst="rect">
            <a:avLst/>
          </a:prstGeom>
        </p:spPr>
        <p:txBody>
          <a:bodyPr vert="horz" wrap="square" lIns="0" tIns="12700" rIns="0" bIns="0" rtlCol="0">
            <a:spAutoFit/>
          </a:bodyPr>
          <a:lstStyle/>
          <a:p>
            <a:pPr marL="12700">
              <a:lnSpc>
                <a:spcPct val="100000"/>
              </a:lnSpc>
              <a:spcBef>
                <a:spcPts val="100"/>
              </a:spcBef>
            </a:pPr>
            <a:r>
              <a:rPr sz="2400" spc="-5" dirty="0"/>
              <a:t>Representational Power </a:t>
            </a:r>
            <a:r>
              <a:rPr sz="2400" dirty="0"/>
              <a:t>of</a:t>
            </a:r>
            <a:r>
              <a:rPr sz="2400" spc="-80" dirty="0"/>
              <a:t> </a:t>
            </a:r>
            <a:r>
              <a:rPr sz="2400" spc="-10" dirty="0"/>
              <a:t>Perceptrons</a:t>
            </a:r>
            <a:endParaRPr sz="2400" dirty="0"/>
          </a:p>
        </p:txBody>
      </p:sp>
      <p:sp>
        <p:nvSpPr>
          <p:cNvPr id="3" name="object 3"/>
          <p:cNvSpPr/>
          <p:nvPr/>
        </p:nvSpPr>
        <p:spPr>
          <a:xfrm>
            <a:off x="533400" y="1413200"/>
            <a:ext cx="9753979" cy="478078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9148325" y="1413200"/>
            <a:ext cx="2680970" cy="2769870"/>
          </a:xfrm>
          <a:prstGeom prst="rect">
            <a:avLst/>
          </a:prstGeom>
        </p:spPr>
        <p:txBody>
          <a:bodyPr vert="horz" wrap="square" lIns="0" tIns="12700" rIns="0" bIns="0" rtlCol="0">
            <a:spAutoFit/>
          </a:bodyPr>
          <a:lstStyle/>
          <a:p>
            <a:pPr marL="12700" marR="5080" algn="just">
              <a:lnSpc>
                <a:spcPct val="100000"/>
              </a:lnSpc>
              <a:spcBef>
                <a:spcPts val="100"/>
              </a:spcBef>
              <a:buChar char="*"/>
              <a:tabLst>
                <a:tab pos="276860" algn="l"/>
              </a:tabLst>
            </a:pPr>
            <a:r>
              <a:rPr sz="1800" spc="-5" dirty="0">
                <a:latin typeface="Calibri"/>
                <a:cs typeface="Calibri"/>
              </a:rPr>
              <a:t>The </a:t>
            </a:r>
            <a:r>
              <a:rPr sz="1800" spc="-10" dirty="0">
                <a:latin typeface="Calibri"/>
                <a:cs typeface="Calibri"/>
              </a:rPr>
              <a:t>perceptron can </a:t>
            </a:r>
            <a:r>
              <a:rPr sz="1800" dirty="0">
                <a:latin typeface="Calibri"/>
                <a:cs typeface="Calibri"/>
              </a:rPr>
              <a:t>be  </a:t>
            </a:r>
            <a:r>
              <a:rPr sz="1800" spc="-5" dirty="0">
                <a:latin typeface="Calibri"/>
                <a:cs typeface="Calibri"/>
              </a:rPr>
              <a:t>viewed </a:t>
            </a:r>
            <a:r>
              <a:rPr sz="1800" dirty="0">
                <a:latin typeface="Calibri"/>
                <a:cs typeface="Calibri"/>
              </a:rPr>
              <a:t>as </a:t>
            </a:r>
            <a:r>
              <a:rPr sz="1800" spc="-5" dirty="0">
                <a:latin typeface="Calibri"/>
                <a:cs typeface="Calibri"/>
              </a:rPr>
              <a:t>representing </a:t>
            </a:r>
            <a:r>
              <a:rPr sz="1800" dirty="0">
                <a:latin typeface="Calibri"/>
                <a:cs typeface="Calibri"/>
              </a:rPr>
              <a:t>a  </a:t>
            </a:r>
            <a:r>
              <a:rPr sz="1800" spc="-5" dirty="0">
                <a:latin typeface="Calibri"/>
                <a:cs typeface="Calibri"/>
              </a:rPr>
              <a:t>hyperplane decision </a:t>
            </a:r>
            <a:r>
              <a:rPr sz="1800" spc="-10" dirty="0">
                <a:latin typeface="Calibri"/>
                <a:cs typeface="Calibri"/>
              </a:rPr>
              <a:t>surface  </a:t>
            </a:r>
            <a:r>
              <a:rPr sz="1800" spc="-5" dirty="0">
                <a:latin typeface="Calibri"/>
                <a:cs typeface="Calibri"/>
              </a:rPr>
              <a:t>in </a:t>
            </a:r>
            <a:r>
              <a:rPr sz="1800" dirty="0">
                <a:latin typeface="Calibri"/>
                <a:cs typeface="Calibri"/>
              </a:rPr>
              <a:t>the n-dimensional space  </a:t>
            </a:r>
            <a:r>
              <a:rPr sz="1800" spc="-5" dirty="0">
                <a:latin typeface="Calibri"/>
                <a:cs typeface="Calibri"/>
              </a:rPr>
              <a:t>of </a:t>
            </a:r>
            <a:r>
              <a:rPr sz="1800" spc="-10" dirty="0">
                <a:latin typeface="Calibri"/>
                <a:cs typeface="Calibri"/>
              </a:rPr>
              <a:t>instances.</a:t>
            </a:r>
            <a:endParaRPr sz="1800" dirty="0">
              <a:latin typeface="Calibri"/>
              <a:cs typeface="Calibri"/>
            </a:endParaRPr>
          </a:p>
          <a:p>
            <a:pPr marL="12700" marR="6350" algn="just">
              <a:lnSpc>
                <a:spcPct val="100000"/>
              </a:lnSpc>
              <a:spcBef>
                <a:spcPts val="5"/>
              </a:spcBef>
              <a:buChar char="*"/>
              <a:tabLst>
                <a:tab pos="208279" algn="l"/>
              </a:tabLst>
            </a:pPr>
            <a:r>
              <a:rPr sz="1800" spc="-5" dirty="0">
                <a:latin typeface="Calibri"/>
                <a:cs typeface="Calibri"/>
              </a:rPr>
              <a:t>The </a:t>
            </a:r>
            <a:r>
              <a:rPr sz="1800" spc="-10" dirty="0">
                <a:latin typeface="Calibri"/>
                <a:cs typeface="Calibri"/>
              </a:rPr>
              <a:t>perceptron </a:t>
            </a:r>
            <a:r>
              <a:rPr sz="1800" spc="-5" dirty="0">
                <a:latin typeface="Calibri"/>
                <a:cs typeface="Calibri"/>
              </a:rPr>
              <a:t>outputs </a:t>
            </a:r>
            <a:r>
              <a:rPr sz="1800" dirty="0">
                <a:latin typeface="Calibri"/>
                <a:cs typeface="Calibri"/>
              </a:rPr>
              <a:t>a  1 </a:t>
            </a:r>
            <a:r>
              <a:rPr sz="1800" spc="-15" dirty="0">
                <a:latin typeface="Calibri"/>
                <a:cs typeface="Calibri"/>
              </a:rPr>
              <a:t>for </a:t>
            </a:r>
            <a:r>
              <a:rPr sz="1800" spc="-10" dirty="0">
                <a:latin typeface="Calibri"/>
                <a:cs typeface="Calibri"/>
              </a:rPr>
              <a:t>instances </a:t>
            </a:r>
            <a:r>
              <a:rPr sz="1800" spc="-5" dirty="0">
                <a:latin typeface="Calibri"/>
                <a:cs typeface="Calibri"/>
              </a:rPr>
              <a:t>lying on one  side of </a:t>
            </a:r>
            <a:r>
              <a:rPr sz="1800" dirty="0">
                <a:latin typeface="Calibri"/>
                <a:cs typeface="Calibri"/>
              </a:rPr>
              <a:t>the </a:t>
            </a:r>
            <a:r>
              <a:rPr sz="1800" spc="-5" dirty="0">
                <a:latin typeface="Calibri"/>
                <a:cs typeface="Calibri"/>
              </a:rPr>
              <a:t>hyperplane </a:t>
            </a:r>
            <a:r>
              <a:rPr sz="1800" dirty="0">
                <a:latin typeface="Calibri"/>
                <a:cs typeface="Calibri"/>
              </a:rPr>
              <a:t>and  </a:t>
            </a:r>
            <a:r>
              <a:rPr sz="1800" spc="-5" dirty="0">
                <a:latin typeface="Calibri"/>
                <a:cs typeface="Calibri"/>
              </a:rPr>
              <a:t>outputs </a:t>
            </a:r>
            <a:r>
              <a:rPr sz="1800" dirty="0">
                <a:latin typeface="Calibri"/>
                <a:cs typeface="Calibri"/>
              </a:rPr>
              <a:t>a -1 </a:t>
            </a:r>
            <a:r>
              <a:rPr sz="1800" spc="-10" dirty="0">
                <a:latin typeface="Calibri"/>
                <a:cs typeface="Calibri"/>
              </a:rPr>
              <a:t>for instances  </a:t>
            </a:r>
            <a:r>
              <a:rPr sz="1800" spc="-5" dirty="0">
                <a:latin typeface="Calibri"/>
                <a:cs typeface="Calibri"/>
              </a:rPr>
              <a:t>lying on </a:t>
            </a:r>
            <a:r>
              <a:rPr sz="1800" dirty="0">
                <a:latin typeface="Calibri"/>
                <a:cs typeface="Calibri"/>
              </a:rPr>
              <a:t>the </a:t>
            </a:r>
            <a:r>
              <a:rPr sz="1800" spc="-5" dirty="0">
                <a:latin typeface="Calibri"/>
                <a:cs typeface="Calibri"/>
              </a:rPr>
              <a:t>other</a:t>
            </a:r>
            <a:r>
              <a:rPr sz="1800" spc="20" dirty="0">
                <a:latin typeface="Calibri"/>
                <a:cs typeface="Calibri"/>
              </a:rPr>
              <a:t> </a:t>
            </a:r>
            <a:r>
              <a:rPr sz="1800" spc="-5" dirty="0">
                <a:latin typeface="Calibri"/>
                <a:cs typeface="Calibri"/>
              </a:rPr>
              <a:t>side</a:t>
            </a:r>
            <a:endParaRPr sz="1800" dirty="0">
              <a:latin typeface="Calibri"/>
              <a:cs typeface="Calibri"/>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34</a:t>
            </a:fld>
            <a:endParaRPr dirty="0"/>
          </a:p>
        </p:txBody>
      </p:sp>
      <p:sp>
        <p:nvSpPr>
          <p:cNvPr id="7" name="Rectangle 6">
            <a:extLst>
              <a:ext uri="{FF2B5EF4-FFF2-40B4-BE49-F238E27FC236}">
                <a16:creationId xmlns:a16="http://schemas.microsoft.com/office/drawing/2014/main" id="{16AFD815-3FAA-463A-B8B7-06FF29EC9B90}"/>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E1824A2-1177-4815-95F2-04C9522A00C4}"/>
              </a:ext>
            </a:extLst>
          </p:cNvPr>
          <p:cNvCxnSpPr/>
          <p:nvPr/>
        </p:nvCxnSpPr>
        <p:spPr>
          <a:xfrm>
            <a:off x="152400" y="9906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35</a:t>
            </a:fld>
            <a:endParaRPr dirty="0"/>
          </a:p>
        </p:txBody>
      </p:sp>
      <p:sp>
        <p:nvSpPr>
          <p:cNvPr id="2" name="object 2"/>
          <p:cNvSpPr txBox="1">
            <a:spLocks noGrp="1"/>
          </p:cNvSpPr>
          <p:nvPr>
            <p:ph type="title"/>
          </p:nvPr>
        </p:nvSpPr>
        <p:spPr>
          <a:xfrm>
            <a:off x="304800" y="547541"/>
            <a:ext cx="4589145" cy="452120"/>
          </a:xfrm>
          <a:prstGeom prst="rect">
            <a:avLst/>
          </a:prstGeom>
        </p:spPr>
        <p:txBody>
          <a:bodyPr vert="horz" wrap="square" lIns="0" tIns="12065" rIns="0" bIns="0" rtlCol="0">
            <a:spAutoFit/>
          </a:bodyPr>
          <a:lstStyle/>
          <a:p>
            <a:pPr marL="12700">
              <a:lnSpc>
                <a:spcPct val="100000"/>
              </a:lnSpc>
              <a:spcBef>
                <a:spcPts val="95"/>
              </a:spcBef>
            </a:pPr>
            <a:r>
              <a:rPr sz="2800" spc="-5" dirty="0"/>
              <a:t>The </a:t>
            </a:r>
            <a:r>
              <a:rPr sz="2800" spc="-15" dirty="0"/>
              <a:t>Perceptron </a:t>
            </a:r>
            <a:r>
              <a:rPr sz="2800" spc="-30" dirty="0"/>
              <a:t>Training</a:t>
            </a:r>
            <a:r>
              <a:rPr sz="2800" spc="-65" dirty="0"/>
              <a:t> </a:t>
            </a:r>
            <a:r>
              <a:rPr sz="2800" spc="-5" dirty="0"/>
              <a:t>Rule</a:t>
            </a:r>
            <a:endParaRPr sz="2800" dirty="0"/>
          </a:p>
        </p:txBody>
      </p:sp>
      <p:sp>
        <p:nvSpPr>
          <p:cNvPr id="3" name="object 3"/>
          <p:cNvSpPr txBox="1"/>
          <p:nvPr/>
        </p:nvSpPr>
        <p:spPr>
          <a:xfrm>
            <a:off x="853440" y="1488685"/>
            <a:ext cx="10499725" cy="3989070"/>
          </a:xfrm>
          <a:prstGeom prst="rect">
            <a:avLst/>
          </a:prstGeom>
        </p:spPr>
        <p:txBody>
          <a:bodyPr vert="horz" wrap="square" lIns="0" tIns="53975" rIns="0" bIns="0" rtlCol="0">
            <a:spAutoFit/>
          </a:bodyPr>
          <a:lstStyle/>
          <a:p>
            <a:pPr marL="76200" marR="81915" indent="-635">
              <a:lnSpc>
                <a:spcPts val="2590"/>
              </a:lnSpc>
              <a:spcBef>
                <a:spcPts val="425"/>
              </a:spcBef>
            </a:pPr>
            <a:r>
              <a:rPr sz="2400" dirty="0">
                <a:latin typeface="Times New Roman"/>
                <a:cs typeface="Times New Roman"/>
              </a:rPr>
              <a:t>The </a:t>
            </a:r>
            <a:r>
              <a:rPr sz="2400" spc="-5" dirty="0">
                <a:latin typeface="Times New Roman"/>
                <a:cs typeface="Times New Roman"/>
              </a:rPr>
              <a:t>learning </a:t>
            </a:r>
            <a:r>
              <a:rPr sz="2400" dirty="0">
                <a:latin typeface="Times New Roman"/>
                <a:cs typeface="Times New Roman"/>
              </a:rPr>
              <a:t>problem is to </a:t>
            </a:r>
            <a:r>
              <a:rPr sz="2400" spc="-5" dirty="0">
                <a:latin typeface="Times New Roman"/>
                <a:cs typeface="Times New Roman"/>
              </a:rPr>
              <a:t>determine </a:t>
            </a:r>
            <a:r>
              <a:rPr sz="2400" dirty="0">
                <a:latin typeface="Times New Roman"/>
                <a:cs typeface="Times New Roman"/>
              </a:rPr>
              <a:t>a </a:t>
            </a:r>
            <a:r>
              <a:rPr sz="2400" spc="-5" dirty="0">
                <a:latin typeface="Times New Roman"/>
                <a:cs typeface="Times New Roman"/>
              </a:rPr>
              <a:t>weight vector </a:t>
            </a:r>
            <a:r>
              <a:rPr sz="2400" dirty="0">
                <a:latin typeface="Times New Roman"/>
                <a:cs typeface="Times New Roman"/>
              </a:rPr>
              <a:t>that </a:t>
            </a:r>
            <a:r>
              <a:rPr sz="2400" spc="-5" dirty="0">
                <a:latin typeface="Times New Roman"/>
                <a:cs typeface="Times New Roman"/>
              </a:rPr>
              <a:t>causes </a:t>
            </a:r>
            <a:r>
              <a:rPr sz="2400" dirty="0">
                <a:latin typeface="Times New Roman"/>
                <a:cs typeface="Times New Roman"/>
              </a:rPr>
              <a:t>the </a:t>
            </a:r>
            <a:r>
              <a:rPr sz="2400" spc="-5" dirty="0">
                <a:latin typeface="Times New Roman"/>
                <a:cs typeface="Times New Roman"/>
              </a:rPr>
              <a:t>perceptron </a:t>
            </a:r>
            <a:r>
              <a:rPr sz="2400" spc="-10" dirty="0">
                <a:latin typeface="Times New Roman"/>
                <a:cs typeface="Times New Roman"/>
              </a:rPr>
              <a:t>to  </a:t>
            </a:r>
            <a:r>
              <a:rPr sz="2400" dirty="0">
                <a:latin typeface="Times New Roman"/>
                <a:cs typeface="Times New Roman"/>
              </a:rPr>
              <a:t>produce the correct + 1 or - 1 output for each of the given training</a:t>
            </a:r>
            <a:r>
              <a:rPr sz="2400" spc="-165" dirty="0">
                <a:latin typeface="Times New Roman"/>
                <a:cs typeface="Times New Roman"/>
              </a:rPr>
              <a:t> </a:t>
            </a:r>
            <a:r>
              <a:rPr sz="2400" spc="-5" dirty="0">
                <a:latin typeface="Times New Roman"/>
                <a:cs typeface="Times New Roman"/>
              </a:rPr>
              <a:t>examples.</a:t>
            </a:r>
            <a:endParaRPr sz="2400" dirty="0">
              <a:latin typeface="Times New Roman"/>
              <a:cs typeface="Times New Roman"/>
            </a:endParaRPr>
          </a:p>
          <a:p>
            <a:pPr>
              <a:lnSpc>
                <a:spcPct val="100000"/>
              </a:lnSpc>
            </a:pPr>
            <a:endParaRPr sz="2400" dirty="0">
              <a:latin typeface="Times New Roman"/>
              <a:cs typeface="Times New Roman"/>
            </a:endParaRPr>
          </a:p>
          <a:p>
            <a:pPr marL="76200">
              <a:lnSpc>
                <a:spcPct val="100000"/>
              </a:lnSpc>
              <a:spcBef>
                <a:spcPts val="1505"/>
              </a:spcBef>
            </a:pPr>
            <a:r>
              <a:rPr sz="2400" u="heavy" spc="-85" dirty="0">
                <a:uFill>
                  <a:solidFill>
                    <a:srgbClr val="000000"/>
                  </a:solidFill>
                </a:uFill>
                <a:latin typeface="Times New Roman"/>
                <a:cs typeface="Times New Roman"/>
              </a:rPr>
              <a:t>To </a:t>
            </a:r>
            <a:r>
              <a:rPr sz="2400" u="heavy" dirty="0">
                <a:uFill>
                  <a:solidFill>
                    <a:srgbClr val="000000"/>
                  </a:solidFill>
                </a:uFill>
                <a:latin typeface="Times New Roman"/>
                <a:cs typeface="Times New Roman"/>
              </a:rPr>
              <a:t>learn an acceptable weight vector</a:t>
            </a:r>
            <a:endParaRPr sz="2400" dirty="0">
              <a:latin typeface="Times New Roman"/>
              <a:cs typeface="Times New Roman"/>
            </a:endParaRPr>
          </a:p>
          <a:p>
            <a:pPr marL="419100" indent="-343535">
              <a:lnSpc>
                <a:spcPts val="2735"/>
              </a:lnSpc>
              <a:spcBef>
                <a:spcPts val="720"/>
              </a:spcBef>
              <a:buFont typeface="Arial"/>
              <a:buChar char="•"/>
              <a:tabLst>
                <a:tab pos="419100" algn="l"/>
                <a:tab pos="419734" algn="l"/>
              </a:tabLst>
            </a:pPr>
            <a:r>
              <a:rPr sz="2400" dirty="0">
                <a:latin typeface="Times New Roman"/>
                <a:cs typeface="Times New Roman"/>
              </a:rPr>
              <a:t>Begin </a:t>
            </a:r>
            <a:r>
              <a:rPr sz="2400" spc="-5" dirty="0">
                <a:latin typeface="Times New Roman"/>
                <a:cs typeface="Times New Roman"/>
              </a:rPr>
              <a:t>with random </a:t>
            </a:r>
            <a:r>
              <a:rPr sz="2400" dirty="0">
                <a:latin typeface="Times New Roman"/>
                <a:cs typeface="Times New Roman"/>
              </a:rPr>
              <a:t>weights, then </a:t>
            </a:r>
            <a:r>
              <a:rPr sz="2400" spc="-5" dirty="0">
                <a:latin typeface="Times New Roman"/>
                <a:cs typeface="Times New Roman"/>
              </a:rPr>
              <a:t>iteratively apply </a:t>
            </a:r>
            <a:r>
              <a:rPr sz="2400" dirty="0">
                <a:latin typeface="Times New Roman"/>
                <a:cs typeface="Times New Roman"/>
              </a:rPr>
              <a:t>the </a:t>
            </a:r>
            <a:r>
              <a:rPr sz="2400" spc="-5" dirty="0">
                <a:latin typeface="Times New Roman"/>
                <a:cs typeface="Times New Roman"/>
              </a:rPr>
              <a:t>perceptron </a:t>
            </a:r>
            <a:r>
              <a:rPr sz="2400" dirty="0">
                <a:latin typeface="Times New Roman"/>
                <a:cs typeface="Times New Roman"/>
              </a:rPr>
              <a:t>to each</a:t>
            </a:r>
            <a:r>
              <a:rPr sz="2400" spc="30" dirty="0">
                <a:latin typeface="Times New Roman"/>
                <a:cs typeface="Times New Roman"/>
              </a:rPr>
              <a:t> </a:t>
            </a:r>
            <a:r>
              <a:rPr sz="2400" spc="-5" dirty="0">
                <a:latin typeface="Times New Roman"/>
                <a:cs typeface="Times New Roman"/>
              </a:rPr>
              <a:t>training</a:t>
            </a:r>
            <a:endParaRPr sz="2400" dirty="0">
              <a:latin typeface="Times New Roman"/>
              <a:cs typeface="Times New Roman"/>
            </a:endParaRPr>
          </a:p>
          <a:p>
            <a:pPr marL="419100">
              <a:lnSpc>
                <a:spcPts val="2735"/>
              </a:lnSpc>
            </a:pPr>
            <a:r>
              <a:rPr sz="2400" spc="-5" dirty="0">
                <a:latin typeface="Times New Roman"/>
                <a:cs typeface="Times New Roman"/>
              </a:rPr>
              <a:t>example, modifying </a:t>
            </a:r>
            <a:r>
              <a:rPr sz="2400" dirty="0">
                <a:latin typeface="Times New Roman"/>
                <a:cs typeface="Times New Roman"/>
              </a:rPr>
              <a:t>the perceptron weights whenever it </a:t>
            </a:r>
            <a:r>
              <a:rPr sz="2400" spc="-5" dirty="0">
                <a:latin typeface="Times New Roman"/>
                <a:cs typeface="Times New Roman"/>
              </a:rPr>
              <a:t>misclassifies </a:t>
            </a:r>
            <a:r>
              <a:rPr sz="2400" dirty="0">
                <a:latin typeface="Times New Roman"/>
                <a:cs typeface="Times New Roman"/>
              </a:rPr>
              <a:t>an</a:t>
            </a:r>
            <a:r>
              <a:rPr sz="2400" spc="-20" dirty="0">
                <a:latin typeface="Times New Roman"/>
                <a:cs typeface="Times New Roman"/>
              </a:rPr>
              <a:t> </a:t>
            </a:r>
            <a:r>
              <a:rPr sz="2400" spc="-5" dirty="0">
                <a:latin typeface="Times New Roman"/>
                <a:cs typeface="Times New Roman"/>
              </a:rPr>
              <a:t>example.</a:t>
            </a:r>
            <a:endParaRPr sz="2400" dirty="0">
              <a:latin typeface="Times New Roman"/>
              <a:cs typeface="Times New Roman"/>
            </a:endParaRPr>
          </a:p>
          <a:p>
            <a:pPr marL="419100" marR="82550" indent="-343535">
              <a:lnSpc>
                <a:spcPts val="2590"/>
              </a:lnSpc>
              <a:spcBef>
                <a:spcPts val="1035"/>
              </a:spcBef>
              <a:buFont typeface="Arial"/>
              <a:buChar char="•"/>
              <a:tabLst>
                <a:tab pos="419100" algn="l"/>
                <a:tab pos="419734" algn="l"/>
              </a:tabLst>
            </a:pPr>
            <a:r>
              <a:rPr sz="2400" dirty="0">
                <a:latin typeface="Times New Roman"/>
                <a:cs typeface="Times New Roman"/>
              </a:rPr>
              <a:t>This process is </a:t>
            </a:r>
            <a:r>
              <a:rPr sz="2400" spc="-5" dirty="0">
                <a:latin typeface="Times New Roman"/>
                <a:cs typeface="Times New Roman"/>
              </a:rPr>
              <a:t>repeated, iterating </a:t>
            </a:r>
            <a:r>
              <a:rPr sz="2400" dirty="0">
                <a:latin typeface="Times New Roman"/>
                <a:cs typeface="Times New Roman"/>
              </a:rPr>
              <a:t>through the </a:t>
            </a:r>
            <a:r>
              <a:rPr sz="2400" spc="-5" dirty="0">
                <a:latin typeface="Times New Roman"/>
                <a:cs typeface="Times New Roman"/>
              </a:rPr>
              <a:t>training examples </a:t>
            </a:r>
            <a:r>
              <a:rPr sz="2400" dirty="0">
                <a:latin typeface="Times New Roman"/>
                <a:cs typeface="Times New Roman"/>
              </a:rPr>
              <a:t>as </a:t>
            </a:r>
            <a:r>
              <a:rPr sz="2400" spc="-5" dirty="0">
                <a:latin typeface="Times New Roman"/>
                <a:cs typeface="Times New Roman"/>
              </a:rPr>
              <a:t>many times </a:t>
            </a:r>
            <a:r>
              <a:rPr sz="2400" spc="-10" dirty="0">
                <a:latin typeface="Times New Roman"/>
                <a:cs typeface="Times New Roman"/>
              </a:rPr>
              <a:t>as  </a:t>
            </a:r>
            <a:r>
              <a:rPr sz="2400" dirty="0">
                <a:latin typeface="Times New Roman"/>
                <a:cs typeface="Times New Roman"/>
              </a:rPr>
              <a:t>needed until the perceptron classifies all training </a:t>
            </a:r>
            <a:r>
              <a:rPr sz="2400" spc="-5" dirty="0">
                <a:latin typeface="Times New Roman"/>
                <a:cs typeface="Times New Roman"/>
              </a:rPr>
              <a:t>examples</a:t>
            </a:r>
            <a:r>
              <a:rPr sz="2400" spc="-155" dirty="0">
                <a:latin typeface="Times New Roman"/>
                <a:cs typeface="Times New Roman"/>
              </a:rPr>
              <a:t> </a:t>
            </a:r>
            <a:r>
              <a:rPr sz="2400" spc="-15" dirty="0">
                <a:latin typeface="Times New Roman"/>
                <a:cs typeface="Times New Roman"/>
              </a:rPr>
              <a:t>correctly.</a:t>
            </a:r>
            <a:endParaRPr sz="2400" dirty="0">
              <a:latin typeface="Times New Roman"/>
              <a:cs typeface="Times New Roman"/>
            </a:endParaRPr>
          </a:p>
          <a:p>
            <a:pPr marL="419100" marR="82550" indent="-343535">
              <a:lnSpc>
                <a:spcPts val="2590"/>
              </a:lnSpc>
              <a:spcBef>
                <a:spcPts val="1005"/>
              </a:spcBef>
              <a:buFont typeface="Arial"/>
              <a:buChar char="•"/>
              <a:tabLst>
                <a:tab pos="419100" algn="l"/>
                <a:tab pos="419734" algn="l"/>
                <a:tab pos="1560195" algn="l"/>
                <a:tab pos="2081530" algn="l"/>
                <a:tab pos="3331845" algn="l"/>
                <a:tab pos="3702050" algn="l"/>
                <a:tab pos="4409440" algn="l"/>
                <a:tab pos="5049520" algn="l"/>
                <a:tab pos="6399530" algn="l"/>
                <a:tab pos="6786880" algn="l"/>
                <a:tab pos="7311390" algn="l"/>
                <a:tab pos="8761095" algn="l"/>
                <a:tab pos="9859645" algn="l"/>
              </a:tabLst>
            </a:pPr>
            <a:r>
              <a:rPr sz="2400" spc="-215" dirty="0">
                <a:latin typeface="Times New Roman"/>
                <a:cs typeface="Times New Roman"/>
              </a:rPr>
              <a:t>W</a:t>
            </a:r>
            <a:r>
              <a:rPr sz="2400" dirty="0">
                <a:latin typeface="Times New Roman"/>
                <a:cs typeface="Times New Roman"/>
              </a:rPr>
              <a:t>eigh</a:t>
            </a:r>
            <a:r>
              <a:rPr sz="2400" spc="5" dirty="0">
                <a:latin typeface="Times New Roman"/>
                <a:cs typeface="Times New Roman"/>
              </a:rPr>
              <a:t>t</a:t>
            </a:r>
            <a:r>
              <a:rPr sz="2400" spc="-5" dirty="0">
                <a:latin typeface="Times New Roman"/>
                <a:cs typeface="Times New Roman"/>
              </a:rPr>
              <a:t>s</a:t>
            </a:r>
            <a:r>
              <a:rPr sz="2400" dirty="0">
                <a:latin typeface="Times New Roman"/>
                <a:cs typeface="Times New Roman"/>
              </a:rPr>
              <a:t>	are	</a:t>
            </a:r>
            <a:r>
              <a:rPr sz="2400" spc="-20" dirty="0">
                <a:latin typeface="Times New Roman"/>
                <a:cs typeface="Times New Roman"/>
              </a:rPr>
              <a:t>m</a:t>
            </a:r>
            <a:r>
              <a:rPr sz="2400" dirty="0">
                <a:latin typeface="Times New Roman"/>
                <a:cs typeface="Times New Roman"/>
              </a:rPr>
              <a:t>odified	</a:t>
            </a:r>
            <a:r>
              <a:rPr sz="2400" spc="-10" dirty="0">
                <a:latin typeface="Times New Roman"/>
                <a:cs typeface="Times New Roman"/>
              </a:rPr>
              <a:t>a</a:t>
            </a:r>
            <a:r>
              <a:rPr sz="2400" dirty="0">
                <a:latin typeface="Times New Roman"/>
                <a:cs typeface="Times New Roman"/>
              </a:rPr>
              <a:t>t	</a:t>
            </a:r>
            <a:r>
              <a:rPr sz="2400" spc="-10" dirty="0">
                <a:latin typeface="Times New Roman"/>
                <a:cs typeface="Times New Roman"/>
              </a:rPr>
              <a:t>e</a:t>
            </a:r>
            <a:r>
              <a:rPr sz="2400" dirty="0">
                <a:latin typeface="Times New Roman"/>
                <a:cs typeface="Times New Roman"/>
              </a:rPr>
              <a:t>ach	step	a</a:t>
            </a:r>
            <a:r>
              <a:rPr sz="2400" spc="-10" dirty="0">
                <a:latin typeface="Times New Roman"/>
                <a:cs typeface="Times New Roman"/>
              </a:rPr>
              <a:t>c</a:t>
            </a:r>
            <a:r>
              <a:rPr sz="2400" dirty="0">
                <a:latin typeface="Times New Roman"/>
                <a:cs typeface="Times New Roman"/>
              </a:rPr>
              <a:t>cor</a:t>
            </a:r>
            <a:r>
              <a:rPr sz="2400" spc="-15" dirty="0">
                <a:latin typeface="Times New Roman"/>
                <a:cs typeface="Times New Roman"/>
              </a:rPr>
              <a:t>d</a:t>
            </a:r>
            <a:r>
              <a:rPr sz="2400" dirty="0">
                <a:latin typeface="Times New Roman"/>
                <a:cs typeface="Times New Roman"/>
              </a:rPr>
              <a:t>ing	to	the	</a:t>
            </a:r>
            <a:r>
              <a:rPr sz="2400" spc="-15" dirty="0">
                <a:latin typeface="Times New Roman"/>
                <a:cs typeface="Times New Roman"/>
              </a:rPr>
              <a:t>p</a:t>
            </a:r>
            <a:r>
              <a:rPr sz="2400" dirty="0">
                <a:latin typeface="Times New Roman"/>
                <a:cs typeface="Times New Roman"/>
              </a:rPr>
              <a:t>er</a:t>
            </a:r>
            <a:r>
              <a:rPr sz="2400" spc="-15" dirty="0">
                <a:latin typeface="Times New Roman"/>
                <a:cs typeface="Times New Roman"/>
              </a:rPr>
              <a:t>c</a:t>
            </a:r>
            <a:r>
              <a:rPr sz="2400" dirty="0">
                <a:latin typeface="Times New Roman"/>
                <a:cs typeface="Times New Roman"/>
              </a:rPr>
              <a:t>eptron	t</a:t>
            </a:r>
            <a:r>
              <a:rPr sz="2400" spc="5" dirty="0">
                <a:latin typeface="Times New Roman"/>
                <a:cs typeface="Times New Roman"/>
              </a:rPr>
              <a:t>r</a:t>
            </a:r>
            <a:r>
              <a:rPr sz="2400" spc="-10" dirty="0">
                <a:latin typeface="Times New Roman"/>
                <a:cs typeface="Times New Roman"/>
              </a:rPr>
              <a:t>a</a:t>
            </a:r>
            <a:r>
              <a:rPr sz="2400" dirty="0">
                <a:latin typeface="Times New Roman"/>
                <a:cs typeface="Times New Roman"/>
              </a:rPr>
              <a:t>i</a:t>
            </a:r>
            <a:r>
              <a:rPr sz="2400" spc="-10" dirty="0">
                <a:latin typeface="Times New Roman"/>
                <a:cs typeface="Times New Roman"/>
              </a:rPr>
              <a:t>n</a:t>
            </a:r>
            <a:r>
              <a:rPr sz="2400" dirty="0">
                <a:latin typeface="Times New Roman"/>
                <a:cs typeface="Times New Roman"/>
              </a:rPr>
              <a:t>ing	ru</a:t>
            </a:r>
            <a:r>
              <a:rPr sz="2400" spc="-15" dirty="0">
                <a:latin typeface="Times New Roman"/>
                <a:cs typeface="Times New Roman"/>
              </a:rPr>
              <a:t>l</a:t>
            </a:r>
            <a:r>
              <a:rPr sz="2400" dirty="0">
                <a:latin typeface="Times New Roman"/>
                <a:cs typeface="Times New Roman"/>
              </a:rPr>
              <a:t>e,  which revises the weight </a:t>
            </a:r>
            <a:r>
              <a:rPr sz="2400" i="1" spc="-5" dirty="0">
                <a:latin typeface="Times New Roman"/>
                <a:cs typeface="Times New Roman"/>
              </a:rPr>
              <a:t>w</a:t>
            </a:r>
            <a:r>
              <a:rPr sz="2400" i="1" spc="-7" baseline="-20833" dirty="0">
                <a:latin typeface="Times New Roman"/>
                <a:cs typeface="Times New Roman"/>
              </a:rPr>
              <a:t>i </a:t>
            </a:r>
            <a:r>
              <a:rPr sz="2400" dirty="0">
                <a:latin typeface="Times New Roman"/>
                <a:cs typeface="Times New Roman"/>
              </a:rPr>
              <a:t>associated with input </a:t>
            </a:r>
            <a:r>
              <a:rPr sz="2400" i="1" spc="-5" dirty="0">
                <a:latin typeface="Times New Roman"/>
                <a:cs typeface="Times New Roman"/>
              </a:rPr>
              <a:t>x</a:t>
            </a:r>
            <a:r>
              <a:rPr sz="2400" i="1" spc="-7" baseline="-20833" dirty="0">
                <a:latin typeface="Times New Roman"/>
                <a:cs typeface="Times New Roman"/>
              </a:rPr>
              <a:t>i </a:t>
            </a:r>
            <a:r>
              <a:rPr sz="2400" dirty="0">
                <a:latin typeface="Times New Roman"/>
                <a:cs typeface="Times New Roman"/>
              </a:rPr>
              <a:t>according to the</a:t>
            </a:r>
            <a:r>
              <a:rPr sz="2400" spc="260" dirty="0">
                <a:latin typeface="Times New Roman"/>
                <a:cs typeface="Times New Roman"/>
              </a:rPr>
              <a:t> </a:t>
            </a:r>
            <a:r>
              <a:rPr sz="2400" dirty="0">
                <a:latin typeface="Times New Roman"/>
                <a:cs typeface="Times New Roman"/>
              </a:rPr>
              <a:t>rule.</a:t>
            </a:r>
          </a:p>
        </p:txBody>
      </p:sp>
      <p:sp>
        <p:nvSpPr>
          <p:cNvPr id="6" name="Rectangle 5">
            <a:extLst>
              <a:ext uri="{FF2B5EF4-FFF2-40B4-BE49-F238E27FC236}">
                <a16:creationId xmlns:a16="http://schemas.microsoft.com/office/drawing/2014/main" id="{A536F4F3-DCA7-449F-BC7B-638BF67FE7EF}"/>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91EC9EF-D181-4E41-AE4D-2002F1B69118}"/>
              </a:ext>
            </a:extLst>
          </p:cNvPr>
          <p:cNvCxnSpPr/>
          <p:nvPr/>
        </p:nvCxnSpPr>
        <p:spPr>
          <a:xfrm>
            <a:off x="152400" y="1295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68452" y="4095750"/>
            <a:ext cx="10360025" cy="2165985"/>
          </a:xfrm>
          <a:prstGeom prst="rect">
            <a:avLst/>
          </a:prstGeom>
        </p:spPr>
        <p:txBody>
          <a:bodyPr vert="horz" wrap="square" lIns="0" tIns="53975" rIns="0" bIns="0" rtlCol="0">
            <a:spAutoFit/>
          </a:bodyPr>
          <a:lstStyle/>
          <a:p>
            <a:pPr marL="241300" marR="5080" indent="-229235" algn="just">
              <a:lnSpc>
                <a:spcPts val="2590"/>
              </a:lnSpc>
              <a:spcBef>
                <a:spcPts val="425"/>
              </a:spcBef>
              <a:buFont typeface="Arial"/>
              <a:buChar char="•"/>
              <a:tabLst>
                <a:tab pos="241300" algn="l"/>
              </a:tabLst>
            </a:pPr>
            <a:r>
              <a:rPr sz="2400" dirty="0">
                <a:latin typeface="Times New Roman"/>
                <a:cs typeface="Times New Roman"/>
              </a:rPr>
              <a:t>The role of the </a:t>
            </a:r>
            <a:r>
              <a:rPr sz="2400" b="1" i="1" spc="-5" dirty="0">
                <a:latin typeface="Times New Roman"/>
                <a:cs typeface="Times New Roman"/>
              </a:rPr>
              <a:t>learning </a:t>
            </a:r>
            <a:r>
              <a:rPr sz="2400" b="1" i="1" dirty="0">
                <a:latin typeface="Times New Roman"/>
                <a:cs typeface="Times New Roman"/>
              </a:rPr>
              <a:t>rate </a:t>
            </a:r>
            <a:r>
              <a:rPr sz="2400" dirty="0">
                <a:latin typeface="Times New Roman"/>
                <a:cs typeface="Times New Roman"/>
              </a:rPr>
              <a:t>is </a:t>
            </a:r>
            <a:r>
              <a:rPr sz="2400" spc="-5" dirty="0">
                <a:latin typeface="Times New Roman"/>
                <a:cs typeface="Times New Roman"/>
              </a:rPr>
              <a:t>to moderate </a:t>
            </a:r>
            <a:r>
              <a:rPr sz="2400" dirty="0">
                <a:latin typeface="Times New Roman"/>
                <a:cs typeface="Times New Roman"/>
              </a:rPr>
              <a:t>the </a:t>
            </a:r>
            <a:r>
              <a:rPr sz="2400" spc="-5" dirty="0">
                <a:latin typeface="Times New Roman"/>
                <a:cs typeface="Times New Roman"/>
              </a:rPr>
              <a:t>degree to </a:t>
            </a:r>
            <a:r>
              <a:rPr sz="2400" dirty="0">
                <a:latin typeface="Times New Roman"/>
                <a:cs typeface="Times New Roman"/>
              </a:rPr>
              <a:t>which </a:t>
            </a:r>
            <a:r>
              <a:rPr sz="2400" spc="-5" dirty="0">
                <a:latin typeface="Times New Roman"/>
                <a:cs typeface="Times New Roman"/>
              </a:rPr>
              <a:t>weights </a:t>
            </a:r>
            <a:r>
              <a:rPr sz="2400" dirty="0">
                <a:latin typeface="Times New Roman"/>
                <a:cs typeface="Times New Roman"/>
              </a:rPr>
              <a:t>are  changed at each step. </a:t>
            </a:r>
            <a:r>
              <a:rPr sz="2400" spc="-5" dirty="0">
                <a:latin typeface="Times New Roman"/>
                <a:cs typeface="Times New Roman"/>
              </a:rPr>
              <a:t>It </a:t>
            </a:r>
            <a:r>
              <a:rPr sz="2400" dirty="0">
                <a:latin typeface="Times New Roman"/>
                <a:cs typeface="Times New Roman"/>
              </a:rPr>
              <a:t>is </a:t>
            </a:r>
            <a:r>
              <a:rPr sz="2400" spc="-5" dirty="0">
                <a:latin typeface="Times New Roman"/>
                <a:cs typeface="Times New Roman"/>
              </a:rPr>
              <a:t>usually </a:t>
            </a:r>
            <a:r>
              <a:rPr sz="2400" dirty="0">
                <a:latin typeface="Times New Roman"/>
                <a:cs typeface="Times New Roman"/>
              </a:rPr>
              <a:t>set to some </a:t>
            </a:r>
            <a:r>
              <a:rPr sz="2400" spc="-5" dirty="0">
                <a:latin typeface="Times New Roman"/>
                <a:cs typeface="Times New Roman"/>
              </a:rPr>
              <a:t>small value </a:t>
            </a:r>
            <a:r>
              <a:rPr sz="2400" dirty="0">
                <a:latin typeface="Times New Roman"/>
                <a:cs typeface="Times New Roman"/>
              </a:rPr>
              <a:t>(e.g., </a:t>
            </a:r>
            <a:r>
              <a:rPr sz="2400" spc="-5" dirty="0">
                <a:latin typeface="Times New Roman"/>
                <a:cs typeface="Times New Roman"/>
              </a:rPr>
              <a:t>0.1) </a:t>
            </a:r>
            <a:r>
              <a:rPr sz="2400" dirty="0">
                <a:latin typeface="Times New Roman"/>
                <a:cs typeface="Times New Roman"/>
              </a:rPr>
              <a:t>and is  </a:t>
            </a:r>
            <a:r>
              <a:rPr sz="2400" spc="-5" dirty="0">
                <a:latin typeface="Times New Roman"/>
                <a:cs typeface="Times New Roman"/>
              </a:rPr>
              <a:t>sometimes made </a:t>
            </a:r>
            <a:r>
              <a:rPr sz="2400" dirty="0">
                <a:latin typeface="Times New Roman"/>
                <a:cs typeface="Times New Roman"/>
              </a:rPr>
              <a:t>to decay as the </a:t>
            </a:r>
            <a:r>
              <a:rPr sz="2400" spc="-5" dirty="0">
                <a:latin typeface="Times New Roman"/>
                <a:cs typeface="Times New Roman"/>
              </a:rPr>
              <a:t>number </a:t>
            </a:r>
            <a:r>
              <a:rPr sz="2400" dirty="0">
                <a:latin typeface="Times New Roman"/>
                <a:cs typeface="Times New Roman"/>
              </a:rPr>
              <a:t>of weight-tuning </a:t>
            </a:r>
            <a:r>
              <a:rPr sz="2400" spc="-5" dirty="0">
                <a:latin typeface="Times New Roman"/>
                <a:cs typeface="Times New Roman"/>
              </a:rPr>
              <a:t>iterations</a:t>
            </a:r>
            <a:r>
              <a:rPr sz="2400" spc="-65" dirty="0">
                <a:latin typeface="Times New Roman"/>
                <a:cs typeface="Times New Roman"/>
              </a:rPr>
              <a:t> </a:t>
            </a:r>
            <a:r>
              <a:rPr sz="2400" dirty="0">
                <a:latin typeface="Times New Roman"/>
                <a:cs typeface="Times New Roman"/>
              </a:rPr>
              <a:t>increases</a:t>
            </a:r>
          </a:p>
          <a:p>
            <a:pPr marL="12700" marR="5715" algn="just">
              <a:lnSpc>
                <a:spcPts val="2590"/>
              </a:lnSpc>
              <a:spcBef>
                <a:spcPts val="1019"/>
              </a:spcBef>
            </a:pPr>
            <a:r>
              <a:rPr sz="2400" b="1" u="heavy" dirty="0">
                <a:uFill>
                  <a:solidFill>
                    <a:srgbClr val="000000"/>
                  </a:solidFill>
                </a:uFill>
                <a:latin typeface="Times New Roman"/>
                <a:cs typeface="Times New Roman"/>
              </a:rPr>
              <a:t>Drawback:</a:t>
            </a:r>
            <a:r>
              <a:rPr sz="2400" b="1" dirty="0">
                <a:latin typeface="Times New Roman"/>
                <a:cs typeface="Times New Roman"/>
              </a:rPr>
              <a:t> </a:t>
            </a:r>
            <a:r>
              <a:rPr sz="2400" dirty="0">
                <a:latin typeface="Times New Roman"/>
                <a:cs typeface="Times New Roman"/>
              </a:rPr>
              <a:t>The </a:t>
            </a:r>
            <a:r>
              <a:rPr sz="2400" spc="-5" dirty="0">
                <a:latin typeface="Times New Roman"/>
                <a:cs typeface="Times New Roman"/>
              </a:rPr>
              <a:t>perceptron </a:t>
            </a:r>
            <a:r>
              <a:rPr sz="2400" dirty="0">
                <a:latin typeface="Times New Roman"/>
                <a:cs typeface="Times New Roman"/>
              </a:rPr>
              <a:t>rule finds a </a:t>
            </a:r>
            <a:r>
              <a:rPr sz="2400" spc="-5" dirty="0">
                <a:latin typeface="Times New Roman"/>
                <a:cs typeface="Times New Roman"/>
              </a:rPr>
              <a:t>successful </a:t>
            </a:r>
            <a:r>
              <a:rPr sz="2400" dirty="0">
                <a:latin typeface="Times New Roman"/>
                <a:cs typeface="Times New Roman"/>
              </a:rPr>
              <a:t>weight </a:t>
            </a:r>
            <a:r>
              <a:rPr sz="2400" spc="-5" dirty="0">
                <a:latin typeface="Times New Roman"/>
                <a:cs typeface="Times New Roman"/>
              </a:rPr>
              <a:t>vector </a:t>
            </a:r>
            <a:r>
              <a:rPr sz="2400" dirty="0">
                <a:latin typeface="Times New Roman"/>
                <a:cs typeface="Times New Roman"/>
              </a:rPr>
              <a:t>when </a:t>
            </a:r>
            <a:r>
              <a:rPr sz="2400" spc="-5" dirty="0">
                <a:latin typeface="Times New Roman"/>
                <a:cs typeface="Times New Roman"/>
              </a:rPr>
              <a:t>the training  examples </a:t>
            </a:r>
            <a:r>
              <a:rPr sz="2400" dirty="0">
                <a:latin typeface="Times New Roman"/>
                <a:cs typeface="Times New Roman"/>
              </a:rPr>
              <a:t>are </a:t>
            </a:r>
            <a:r>
              <a:rPr sz="2400" spc="-5" dirty="0">
                <a:latin typeface="Times New Roman"/>
                <a:cs typeface="Times New Roman"/>
              </a:rPr>
              <a:t>linearly separable, </a:t>
            </a:r>
            <a:r>
              <a:rPr sz="2400" dirty="0">
                <a:latin typeface="Times New Roman"/>
                <a:cs typeface="Times New Roman"/>
              </a:rPr>
              <a:t>it can </a:t>
            </a:r>
            <a:r>
              <a:rPr sz="2400" spc="-5" dirty="0">
                <a:latin typeface="Times New Roman"/>
                <a:cs typeface="Times New Roman"/>
              </a:rPr>
              <a:t>fail </a:t>
            </a:r>
            <a:r>
              <a:rPr sz="2400" dirty="0">
                <a:latin typeface="Times New Roman"/>
                <a:cs typeface="Times New Roman"/>
              </a:rPr>
              <a:t>to </a:t>
            </a:r>
            <a:r>
              <a:rPr sz="2400" spc="-5" dirty="0">
                <a:latin typeface="Times New Roman"/>
                <a:cs typeface="Times New Roman"/>
              </a:rPr>
              <a:t>converge </a:t>
            </a:r>
            <a:r>
              <a:rPr sz="2400" dirty="0">
                <a:latin typeface="Times New Roman"/>
                <a:cs typeface="Times New Roman"/>
              </a:rPr>
              <a:t>if the </a:t>
            </a:r>
            <a:r>
              <a:rPr sz="2400" spc="-5" dirty="0">
                <a:latin typeface="Times New Roman"/>
                <a:cs typeface="Times New Roman"/>
              </a:rPr>
              <a:t>examples </a:t>
            </a:r>
            <a:r>
              <a:rPr sz="2400" dirty="0">
                <a:latin typeface="Times New Roman"/>
                <a:cs typeface="Times New Roman"/>
              </a:rPr>
              <a:t>are </a:t>
            </a:r>
            <a:r>
              <a:rPr sz="2400" spc="-15" dirty="0">
                <a:latin typeface="Times New Roman"/>
                <a:cs typeface="Times New Roman"/>
              </a:rPr>
              <a:t>not </a:t>
            </a:r>
            <a:r>
              <a:rPr sz="2400" spc="570" dirty="0">
                <a:latin typeface="Times New Roman"/>
                <a:cs typeface="Times New Roman"/>
              </a:rPr>
              <a:t> </a:t>
            </a:r>
            <a:r>
              <a:rPr sz="2400" dirty="0">
                <a:latin typeface="Times New Roman"/>
                <a:cs typeface="Times New Roman"/>
              </a:rPr>
              <a:t>linearly</a:t>
            </a:r>
            <a:r>
              <a:rPr sz="2400" spc="-45" dirty="0">
                <a:latin typeface="Times New Roman"/>
                <a:cs typeface="Times New Roman"/>
              </a:rPr>
              <a:t> </a:t>
            </a:r>
            <a:r>
              <a:rPr sz="2400" dirty="0">
                <a:latin typeface="Times New Roman"/>
                <a:cs typeface="Times New Roman"/>
              </a:rPr>
              <a:t>separable.</a:t>
            </a:r>
            <a:r>
              <a:rPr lang="en-GB" sz="2400" dirty="0">
                <a:latin typeface="Times New Roman"/>
                <a:cs typeface="Times New Roman"/>
              </a:rPr>
              <a:t> This can overcome with Gradient decent Delta rule</a:t>
            </a:r>
            <a:endParaRPr sz="2400" dirty="0">
              <a:latin typeface="Times New Roman"/>
              <a:cs typeface="Times New Roman"/>
            </a:endParaRPr>
          </a:p>
        </p:txBody>
      </p:sp>
      <p:sp>
        <p:nvSpPr>
          <p:cNvPr id="3" name="object 3"/>
          <p:cNvSpPr/>
          <p:nvPr/>
        </p:nvSpPr>
        <p:spPr>
          <a:xfrm>
            <a:off x="3838124" y="1092148"/>
            <a:ext cx="4620680" cy="280035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36</a:t>
            </a:fld>
            <a:endParaRPr dirty="0"/>
          </a:p>
        </p:txBody>
      </p:sp>
      <p:sp>
        <p:nvSpPr>
          <p:cNvPr id="6" name="Rectangle 5">
            <a:extLst>
              <a:ext uri="{FF2B5EF4-FFF2-40B4-BE49-F238E27FC236}">
                <a16:creationId xmlns:a16="http://schemas.microsoft.com/office/drawing/2014/main" id="{E1305C65-7236-4E23-9808-85A803A96F45}"/>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07B9E62B-021D-4D9D-B303-7F270D3BDC78}"/>
              </a:ext>
            </a:extLst>
          </p:cNvPr>
          <p:cNvCxnSpPr/>
          <p:nvPr/>
        </p:nvCxnSpPr>
        <p:spPr>
          <a:xfrm>
            <a:off x="152400" y="762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83C37D-6DDC-01DC-BDC6-0106BEC8412F}"/>
              </a:ext>
            </a:extLst>
          </p:cNvPr>
          <p:cNvSpPr>
            <a:spLocks noGrp="1"/>
          </p:cNvSpPr>
          <p:nvPr>
            <p:ph type="sldNum" sz="quarter" idx="7"/>
          </p:nvPr>
        </p:nvSpPr>
        <p:spPr/>
        <p:txBody>
          <a:bodyPr/>
          <a:lstStyle/>
          <a:p>
            <a:pPr marL="38100">
              <a:lnSpc>
                <a:spcPts val="1240"/>
              </a:lnSpc>
            </a:pPr>
            <a:fld id="{81D60167-4931-47E6-BA6A-407CBD079E47}" type="slidenum">
              <a:rPr lang="en-IN" smtClean="0"/>
              <a:t>37</a:t>
            </a:fld>
            <a:endParaRPr lang="en-IN" dirty="0"/>
          </a:p>
        </p:txBody>
      </p:sp>
      <p:pic>
        <p:nvPicPr>
          <p:cNvPr id="4" name="Picture 3">
            <a:extLst>
              <a:ext uri="{FF2B5EF4-FFF2-40B4-BE49-F238E27FC236}">
                <a16:creationId xmlns:a16="http://schemas.microsoft.com/office/drawing/2014/main" id="{6802CB77-0388-495D-4089-3F6113A16467}"/>
              </a:ext>
            </a:extLst>
          </p:cNvPr>
          <p:cNvPicPr>
            <a:picLocks noChangeAspect="1"/>
          </p:cNvPicPr>
          <p:nvPr/>
        </p:nvPicPr>
        <p:blipFill>
          <a:blip r:embed="rId2"/>
          <a:stretch>
            <a:fillRect/>
          </a:stretch>
        </p:blipFill>
        <p:spPr>
          <a:xfrm>
            <a:off x="1834662" y="787518"/>
            <a:ext cx="9547742" cy="5638799"/>
          </a:xfrm>
          <a:prstGeom prst="rect">
            <a:avLst/>
          </a:prstGeom>
        </p:spPr>
      </p:pic>
      <p:sp>
        <p:nvSpPr>
          <p:cNvPr id="5" name="object 2">
            <a:extLst>
              <a:ext uri="{FF2B5EF4-FFF2-40B4-BE49-F238E27FC236}">
                <a16:creationId xmlns:a16="http://schemas.microsoft.com/office/drawing/2014/main" id="{62BDC510-A9BD-5333-A34E-E8C3791F8466}"/>
              </a:ext>
            </a:extLst>
          </p:cNvPr>
          <p:cNvSpPr txBox="1">
            <a:spLocks/>
          </p:cNvSpPr>
          <p:nvPr/>
        </p:nvSpPr>
        <p:spPr>
          <a:xfrm>
            <a:off x="228600" y="75512"/>
            <a:ext cx="9433560" cy="627736"/>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GB" sz="4000" kern="0" spc="-15" dirty="0">
                <a:solidFill>
                  <a:sysClr val="windowText" lastClr="000000"/>
                </a:solidFill>
              </a:rPr>
              <a:t>Perceptron Algorithm</a:t>
            </a:r>
            <a:endParaRPr lang="en-GB" sz="4000" kern="0" dirty="0">
              <a:solidFill>
                <a:sysClr val="windowText" lastClr="000000"/>
              </a:solidFill>
            </a:endParaRPr>
          </a:p>
        </p:txBody>
      </p:sp>
    </p:spTree>
    <p:extLst>
      <p:ext uri="{BB962C8B-B14F-4D97-AF65-F5344CB8AC3E}">
        <p14:creationId xmlns:p14="http://schemas.microsoft.com/office/powerpoint/2010/main" val="1209606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38</a:t>
            </a:fld>
            <a:endParaRPr dirty="0"/>
          </a:p>
        </p:txBody>
      </p:sp>
      <p:sp>
        <p:nvSpPr>
          <p:cNvPr id="6" name="Rectangle 5">
            <a:extLst>
              <a:ext uri="{FF2B5EF4-FFF2-40B4-BE49-F238E27FC236}">
                <a16:creationId xmlns:a16="http://schemas.microsoft.com/office/drawing/2014/main" id="{E1305C65-7236-4E23-9808-85A803A96F45}"/>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315704-03BC-4291-B715-EF3C07BC0F43}"/>
              </a:ext>
            </a:extLst>
          </p:cNvPr>
          <p:cNvPicPr>
            <a:picLocks noChangeAspect="1"/>
          </p:cNvPicPr>
          <p:nvPr/>
        </p:nvPicPr>
        <p:blipFill>
          <a:blip r:embed="rId2"/>
          <a:stretch>
            <a:fillRect/>
          </a:stretch>
        </p:blipFill>
        <p:spPr>
          <a:xfrm>
            <a:off x="3156878" y="396230"/>
            <a:ext cx="6438900" cy="3181350"/>
          </a:xfrm>
          <a:prstGeom prst="rect">
            <a:avLst/>
          </a:prstGeom>
        </p:spPr>
      </p:pic>
      <p:pic>
        <p:nvPicPr>
          <p:cNvPr id="10" name="Picture 9">
            <a:extLst>
              <a:ext uri="{FF2B5EF4-FFF2-40B4-BE49-F238E27FC236}">
                <a16:creationId xmlns:a16="http://schemas.microsoft.com/office/drawing/2014/main" id="{915A5AC2-CC0F-4D2C-BFC8-9105CA8987C0}"/>
              </a:ext>
            </a:extLst>
          </p:cNvPr>
          <p:cNvPicPr>
            <a:picLocks noChangeAspect="1"/>
          </p:cNvPicPr>
          <p:nvPr/>
        </p:nvPicPr>
        <p:blipFill>
          <a:blip r:embed="rId3"/>
          <a:stretch>
            <a:fillRect/>
          </a:stretch>
        </p:blipFill>
        <p:spPr>
          <a:xfrm>
            <a:off x="3122881" y="3872990"/>
            <a:ext cx="6429375" cy="2676525"/>
          </a:xfrm>
          <a:prstGeom prst="rect">
            <a:avLst/>
          </a:prstGeom>
        </p:spPr>
      </p:pic>
    </p:spTree>
    <p:extLst>
      <p:ext uri="{BB962C8B-B14F-4D97-AF65-F5344CB8AC3E}">
        <p14:creationId xmlns:p14="http://schemas.microsoft.com/office/powerpoint/2010/main" val="36100406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39</a:t>
            </a:fld>
            <a:endParaRPr dirty="0"/>
          </a:p>
        </p:txBody>
      </p:sp>
      <p:sp>
        <p:nvSpPr>
          <p:cNvPr id="6" name="Rectangle 5">
            <a:extLst>
              <a:ext uri="{FF2B5EF4-FFF2-40B4-BE49-F238E27FC236}">
                <a16:creationId xmlns:a16="http://schemas.microsoft.com/office/drawing/2014/main" id="{E1305C65-7236-4E23-9808-85A803A96F45}"/>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0D994FB-280A-4D1F-BEB2-D32F286148EB}"/>
              </a:ext>
            </a:extLst>
          </p:cNvPr>
          <p:cNvPicPr>
            <a:picLocks noChangeAspect="1"/>
          </p:cNvPicPr>
          <p:nvPr/>
        </p:nvPicPr>
        <p:blipFill>
          <a:blip r:embed="rId2"/>
          <a:stretch>
            <a:fillRect/>
          </a:stretch>
        </p:blipFill>
        <p:spPr>
          <a:xfrm>
            <a:off x="838200" y="304800"/>
            <a:ext cx="6505575" cy="2926690"/>
          </a:xfrm>
          <a:prstGeom prst="rect">
            <a:avLst/>
          </a:prstGeom>
        </p:spPr>
      </p:pic>
      <p:pic>
        <p:nvPicPr>
          <p:cNvPr id="10" name="Picture 9">
            <a:extLst>
              <a:ext uri="{FF2B5EF4-FFF2-40B4-BE49-F238E27FC236}">
                <a16:creationId xmlns:a16="http://schemas.microsoft.com/office/drawing/2014/main" id="{415DCEFD-DAD2-4D8F-A40E-3BD631287340}"/>
              </a:ext>
            </a:extLst>
          </p:cNvPr>
          <p:cNvPicPr>
            <a:picLocks noChangeAspect="1"/>
          </p:cNvPicPr>
          <p:nvPr/>
        </p:nvPicPr>
        <p:blipFill>
          <a:blip r:embed="rId3"/>
          <a:stretch>
            <a:fillRect/>
          </a:stretch>
        </p:blipFill>
        <p:spPr>
          <a:xfrm>
            <a:off x="838200" y="3397910"/>
            <a:ext cx="6400800" cy="2926690"/>
          </a:xfrm>
          <a:prstGeom prst="rect">
            <a:avLst/>
          </a:prstGeom>
        </p:spPr>
      </p:pic>
      <p:pic>
        <p:nvPicPr>
          <p:cNvPr id="11" name="Picture 10">
            <a:extLst>
              <a:ext uri="{FF2B5EF4-FFF2-40B4-BE49-F238E27FC236}">
                <a16:creationId xmlns:a16="http://schemas.microsoft.com/office/drawing/2014/main" id="{68A8C293-A3D3-4018-89EB-150A90995184}"/>
              </a:ext>
            </a:extLst>
          </p:cNvPr>
          <p:cNvPicPr>
            <a:picLocks noChangeAspect="1"/>
          </p:cNvPicPr>
          <p:nvPr/>
        </p:nvPicPr>
        <p:blipFill>
          <a:blip r:embed="rId4"/>
          <a:stretch>
            <a:fillRect/>
          </a:stretch>
        </p:blipFill>
        <p:spPr>
          <a:xfrm>
            <a:off x="6126480" y="1934122"/>
            <a:ext cx="5663714" cy="1679371"/>
          </a:xfrm>
          <a:prstGeom prst="rect">
            <a:avLst/>
          </a:prstGeom>
        </p:spPr>
      </p:pic>
    </p:spTree>
    <p:extLst>
      <p:ext uri="{BB962C8B-B14F-4D97-AF65-F5344CB8AC3E}">
        <p14:creationId xmlns:p14="http://schemas.microsoft.com/office/powerpoint/2010/main" val="1566520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4</a:t>
            </a:fld>
            <a:endParaRPr dirty="0"/>
          </a:p>
        </p:txBody>
      </p:sp>
      <p:sp>
        <p:nvSpPr>
          <p:cNvPr id="2" name="object 2"/>
          <p:cNvSpPr txBox="1">
            <a:spLocks noGrp="1"/>
          </p:cNvSpPr>
          <p:nvPr>
            <p:ph type="title"/>
          </p:nvPr>
        </p:nvSpPr>
        <p:spPr>
          <a:xfrm>
            <a:off x="228600" y="497840"/>
            <a:ext cx="5638800" cy="452120"/>
          </a:xfrm>
          <a:prstGeom prst="rect">
            <a:avLst/>
          </a:prstGeom>
        </p:spPr>
        <p:txBody>
          <a:bodyPr vert="horz" wrap="square" lIns="0" tIns="12065" rIns="0" bIns="0" rtlCol="0">
            <a:spAutoFit/>
          </a:bodyPr>
          <a:lstStyle/>
          <a:p>
            <a:pPr marL="12700">
              <a:lnSpc>
                <a:spcPct val="100000"/>
              </a:lnSpc>
              <a:spcBef>
                <a:spcPts val="95"/>
              </a:spcBef>
            </a:pPr>
            <a:r>
              <a:rPr sz="2800" spc="-5" dirty="0"/>
              <a:t>When to consider Neural </a:t>
            </a:r>
            <a:r>
              <a:rPr sz="2800" spc="-10" dirty="0"/>
              <a:t>Networks</a:t>
            </a:r>
            <a:r>
              <a:rPr sz="2800" spc="20" dirty="0"/>
              <a:t> </a:t>
            </a:r>
            <a:r>
              <a:rPr sz="2800" spc="-5" dirty="0"/>
              <a:t>?</a:t>
            </a:r>
            <a:endParaRPr sz="2800" dirty="0"/>
          </a:p>
        </p:txBody>
      </p:sp>
      <p:sp>
        <p:nvSpPr>
          <p:cNvPr id="3" name="object 3"/>
          <p:cNvSpPr txBox="1"/>
          <p:nvPr/>
        </p:nvSpPr>
        <p:spPr>
          <a:xfrm>
            <a:off x="1981200" y="1752600"/>
            <a:ext cx="8860790" cy="4090863"/>
          </a:xfrm>
          <a:prstGeom prst="rect">
            <a:avLst/>
          </a:prstGeom>
        </p:spPr>
        <p:txBody>
          <a:bodyPr vert="horz" wrap="square" lIns="0" tIns="12700" rIns="0" bIns="0" rtlCol="0">
            <a:spAutoFit/>
          </a:bodyPr>
          <a:lstStyle/>
          <a:p>
            <a:pPr marL="355600" indent="-343535">
              <a:lnSpc>
                <a:spcPct val="100000"/>
              </a:lnSpc>
              <a:spcBef>
                <a:spcPts val="100"/>
              </a:spcBef>
              <a:buFont typeface="Arial"/>
              <a:buChar char="•"/>
              <a:tabLst>
                <a:tab pos="355600" algn="l"/>
                <a:tab pos="356235" algn="l"/>
              </a:tabLst>
            </a:pPr>
            <a:r>
              <a:rPr sz="2400" dirty="0">
                <a:latin typeface="Times New Roman"/>
                <a:cs typeface="Times New Roman"/>
              </a:rPr>
              <a:t>Input is a </a:t>
            </a:r>
            <a:r>
              <a:rPr sz="2400" spc="-5" dirty="0">
                <a:latin typeface="Times New Roman"/>
                <a:cs typeface="Times New Roman"/>
              </a:rPr>
              <a:t>high-dimensional </a:t>
            </a:r>
            <a:r>
              <a:rPr sz="2400" dirty="0">
                <a:latin typeface="Times New Roman"/>
                <a:cs typeface="Times New Roman"/>
              </a:rPr>
              <a:t>discrete or real-valued (e.g., sensor</a:t>
            </a:r>
            <a:r>
              <a:rPr sz="2400" spc="-110" dirty="0">
                <a:latin typeface="Times New Roman"/>
                <a:cs typeface="Times New Roman"/>
              </a:rPr>
              <a:t> </a:t>
            </a:r>
            <a:r>
              <a:rPr sz="2400" dirty="0">
                <a:latin typeface="Times New Roman"/>
                <a:cs typeface="Times New Roman"/>
              </a:rPr>
              <a:t>input)</a:t>
            </a:r>
          </a:p>
          <a:p>
            <a:pPr marL="355600" indent="-343535">
              <a:lnSpc>
                <a:spcPct val="100000"/>
              </a:lnSpc>
              <a:buFont typeface="Arial"/>
              <a:buChar char="•"/>
              <a:tabLst>
                <a:tab pos="355600" algn="l"/>
                <a:tab pos="356235" algn="l"/>
              </a:tabLst>
            </a:pPr>
            <a:r>
              <a:rPr sz="2400" dirty="0">
                <a:latin typeface="Times New Roman"/>
                <a:cs typeface="Times New Roman"/>
              </a:rPr>
              <a:t>Output is discrete or</a:t>
            </a:r>
            <a:r>
              <a:rPr sz="2400" spc="-55" dirty="0">
                <a:latin typeface="Times New Roman"/>
                <a:cs typeface="Times New Roman"/>
              </a:rPr>
              <a:t> </a:t>
            </a:r>
            <a:r>
              <a:rPr sz="2400" dirty="0">
                <a:latin typeface="Times New Roman"/>
                <a:cs typeface="Times New Roman"/>
              </a:rPr>
              <a:t>real-valued</a:t>
            </a:r>
          </a:p>
          <a:p>
            <a:pPr marL="355600" indent="-343535">
              <a:lnSpc>
                <a:spcPct val="100000"/>
              </a:lnSpc>
              <a:buFont typeface="Arial"/>
              <a:buChar char="•"/>
              <a:tabLst>
                <a:tab pos="355600" algn="l"/>
                <a:tab pos="356235" algn="l"/>
              </a:tabLst>
            </a:pPr>
            <a:r>
              <a:rPr sz="2400" dirty="0">
                <a:latin typeface="Times New Roman"/>
                <a:cs typeface="Times New Roman"/>
              </a:rPr>
              <a:t>Output is a vector of</a:t>
            </a:r>
            <a:r>
              <a:rPr sz="2400" spc="-45" dirty="0">
                <a:latin typeface="Times New Roman"/>
                <a:cs typeface="Times New Roman"/>
              </a:rPr>
              <a:t> </a:t>
            </a:r>
            <a:r>
              <a:rPr sz="2400" dirty="0">
                <a:latin typeface="Times New Roman"/>
                <a:cs typeface="Times New Roman"/>
              </a:rPr>
              <a:t>values</a:t>
            </a:r>
          </a:p>
          <a:p>
            <a:pPr marL="355600" indent="-343535">
              <a:lnSpc>
                <a:spcPct val="100000"/>
              </a:lnSpc>
              <a:buFont typeface="Arial"/>
              <a:buChar char="•"/>
              <a:tabLst>
                <a:tab pos="355600" algn="l"/>
                <a:tab pos="356235" algn="l"/>
              </a:tabLst>
            </a:pPr>
            <a:r>
              <a:rPr sz="2400" dirty="0">
                <a:latin typeface="Times New Roman"/>
                <a:cs typeface="Times New Roman"/>
              </a:rPr>
              <a:t>Possibly noisy</a:t>
            </a:r>
            <a:r>
              <a:rPr sz="2400" spc="-25" dirty="0">
                <a:latin typeface="Times New Roman"/>
                <a:cs typeface="Times New Roman"/>
              </a:rPr>
              <a:t> </a:t>
            </a:r>
            <a:r>
              <a:rPr sz="2400" dirty="0">
                <a:latin typeface="Times New Roman"/>
                <a:cs typeface="Times New Roman"/>
              </a:rPr>
              <a:t>data</a:t>
            </a:r>
          </a:p>
          <a:p>
            <a:pPr marL="355600" indent="-343535">
              <a:lnSpc>
                <a:spcPct val="100000"/>
              </a:lnSpc>
              <a:buFont typeface="Arial"/>
              <a:buChar char="•"/>
              <a:tabLst>
                <a:tab pos="355600" algn="l"/>
                <a:tab pos="356235" algn="l"/>
              </a:tabLst>
            </a:pPr>
            <a:r>
              <a:rPr sz="2400" dirty="0">
                <a:latin typeface="Times New Roman"/>
                <a:cs typeface="Times New Roman"/>
              </a:rPr>
              <a:t>Form of </a:t>
            </a:r>
            <a:r>
              <a:rPr sz="2400" spc="-10" dirty="0">
                <a:latin typeface="Times New Roman"/>
                <a:cs typeface="Times New Roman"/>
              </a:rPr>
              <a:t>target </a:t>
            </a:r>
            <a:r>
              <a:rPr sz="2400" spc="-5" dirty="0">
                <a:latin typeface="Times New Roman"/>
                <a:cs typeface="Times New Roman"/>
              </a:rPr>
              <a:t>function </a:t>
            </a:r>
            <a:r>
              <a:rPr sz="2400" dirty="0">
                <a:latin typeface="Times New Roman"/>
                <a:cs typeface="Times New Roman"/>
              </a:rPr>
              <a:t>is</a:t>
            </a:r>
            <a:r>
              <a:rPr sz="2400" spc="-40" dirty="0">
                <a:latin typeface="Times New Roman"/>
                <a:cs typeface="Times New Roman"/>
              </a:rPr>
              <a:t> </a:t>
            </a:r>
            <a:r>
              <a:rPr sz="2400" spc="-5" dirty="0">
                <a:latin typeface="Times New Roman"/>
                <a:cs typeface="Times New Roman"/>
              </a:rPr>
              <a:t>unknown</a:t>
            </a:r>
            <a:endParaRPr sz="2400" dirty="0">
              <a:latin typeface="Times New Roman"/>
              <a:cs typeface="Times New Roman"/>
            </a:endParaRPr>
          </a:p>
          <a:p>
            <a:pPr marL="355600" indent="-343535">
              <a:lnSpc>
                <a:spcPct val="100000"/>
              </a:lnSpc>
              <a:buFont typeface="Arial"/>
              <a:buChar char="•"/>
              <a:tabLst>
                <a:tab pos="355600" algn="l"/>
                <a:tab pos="356235" algn="l"/>
              </a:tabLst>
            </a:pPr>
            <a:r>
              <a:rPr sz="2400" spc="-5" dirty="0">
                <a:latin typeface="Times New Roman"/>
                <a:cs typeface="Times New Roman"/>
              </a:rPr>
              <a:t>Human readability </a:t>
            </a:r>
            <a:r>
              <a:rPr sz="2400" dirty="0">
                <a:latin typeface="Times New Roman"/>
                <a:cs typeface="Times New Roman"/>
              </a:rPr>
              <a:t>of result is</a:t>
            </a:r>
            <a:r>
              <a:rPr sz="2400" spc="-30" dirty="0">
                <a:latin typeface="Times New Roman"/>
                <a:cs typeface="Times New Roman"/>
              </a:rPr>
              <a:t> </a:t>
            </a:r>
            <a:r>
              <a:rPr sz="2400" spc="-5" dirty="0">
                <a:latin typeface="Times New Roman"/>
                <a:cs typeface="Times New Roman"/>
              </a:rPr>
              <a:t>unimportant</a:t>
            </a:r>
            <a:endParaRPr sz="2400" dirty="0">
              <a:latin typeface="Times New Roman"/>
              <a:cs typeface="Times New Roman"/>
            </a:endParaRPr>
          </a:p>
          <a:p>
            <a:pPr>
              <a:lnSpc>
                <a:spcPct val="100000"/>
              </a:lnSpc>
              <a:spcBef>
                <a:spcPts val="5"/>
              </a:spcBef>
            </a:pPr>
            <a:endParaRPr sz="2500" dirty="0">
              <a:latin typeface="Times New Roman"/>
              <a:cs typeface="Times New Roman"/>
            </a:endParaRPr>
          </a:p>
          <a:p>
            <a:pPr marL="12700">
              <a:lnSpc>
                <a:spcPct val="100000"/>
              </a:lnSpc>
              <a:spcBef>
                <a:spcPts val="5"/>
              </a:spcBef>
            </a:pPr>
            <a:r>
              <a:rPr sz="2400" b="1" i="1" dirty="0">
                <a:uFill>
                  <a:solidFill>
                    <a:srgbClr val="000000"/>
                  </a:solidFill>
                </a:uFill>
                <a:latin typeface="Times New Roman"/>
                <a:cs typeface="Times New Roman"/>
              </a:rPr>
              <a:t>Examples:</a:t>
            </a:r>
            <a:endParaRPr sz="2400" dirty="0">
              <a:latin typeface="Times New Roman"/>
              <a:cs typeface="Times New Roman"/>
            </a:endParaRPr>
          </a:p>
          <a:p>
            <a:pPr marL="317500" indent="-304800">
              <a:lnSpc>
                <a:spcPct val="100000"/>
              </a:lnSpc>
              <a:buAutoNum type="arabicPeriod"/>
              <a:tabLst>
                <a:tab pos="317500" algn="l"/>
              </a:tabLst>
            </a:pPr>
            <a:r>
              <a:rPr sz="2400" dirty="0">
                <a:latin typeface="Times New Roman"/>
                <a:cs typeface="Times New Roman"/>
              </a:rPr>
              <a:t>Speech </a:t>
            </a:r>
            <a:r>
              <a:rPr sz="2400" spc="-5" dirty="0">
                <a:latin typeface="Times New Roman"/>
                <a:cs typeface="Times New Roman"/>
              </a:rPr>
              <a:t>phoneme</a:t>
            </a:r>
            <a:r>
              <a:rPr sz="2400" spc="-15" dirty="0">
                <a:latin typeface="Times New Roman"/>
                <a:cs typeface="Times New Roman"/>
              </a:rPr>
              <a:t> </a:t>
            </a:r>
            <a:r>
              <a:rPr sz="2400" dirty="0">
                <a:latin typeface="Times New Roman"/>
                <a:cs typeface="Times New Roman"/>
              </a:rPr>
              <a:t>recognition</a:t>
            </a:r>
          </a:p>
          <a:p>
            <a:pPr marL="317500" indent="-304800">
              <a:lnSpc>
                <a:spcPct val="100000"/>
              </a:lnSpc>
              <a:buAutoNum type="arabicPeriod"/>
              <a:tabLst>
                <a:tab pos="317500" algn="l"/>
              </a:tabLst>
            </a:pPr>
            <a:r>
              <a:rPr sz="2400" spc="-5" dirty="0">
                <a:latin typeface="Times New Roman"/>
                <a:cs typeface="Times New Roman"/>
              </a:rPr>
              <a:t>Image classification</a:t>
            </a:r>
            <a:endParaRPr sz="2400" dirty="0">
              <a:latin typeface="Times New Roman"/>
              <a:cs typeface="Times New Roman"/>
            </a:endParaRPr>
          </a:p>
          <a:p>
            <a:pPr marL="317500" indent="-304800">
              <a:lnSpc>
                <a:spcPct val="100000"/>
              </a:lnSpc>
              <a:buAutoNum type="arabicPeriod"/>
              <a:tabLst>
                <a:tab pos="317500" algn="l"/>
              </a:tabLst>
            </a:pPr>
            <a:r>
              <a:rPr sz="2400" dirty="0">
                <a:latin typeface="Times New Roman"/>
                <a:cs typeface="Times New Roman"/>
              </a:rPr>
              <a:t>Financial</a:t>
            </a:r>
            <a:r>
              <a:rPr sz="2400" spc="-30" dirty="0">
                <a:latin typeface="Times New Roman"/>
                <a:cs typeface="Times New Roman"/>
              </a:rPr>
              <a:t> </a:t>
            </a:r>
            <a:r>
              <a:rPr sz="2400" dirty="0">
                <a:latin typeface="Times New Roman"/>
                <a:cs typeface="Times New Roman"/>
              </a:rPr>
              <a:t>perdition</a:t>
            </a:r>
          </a:p>
        </p:txBody>
      </p:sp>
      <p:sp>
        <p:nvSpPr>
          <p:cNvPr id="6" name="Rectangle 5">
            <a:extLst>
              <a:ext uri="{FF2B5EF4-FFF2-40B4-BE49-F238E27FC236}">
                <a16:creationId xmlns:a16="http://schemas.microsoft.com/office/drawing/2014/main" id="{C10DAF06-1D1D-42D1-A482-319AB04DE283}"/>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C19F49FB-BFAD-40FA-986E-7420238F85DB}"/>
              </a:ext>
            </a:extLst>
          </p:cNvPr>
          <p:cNvCxnSpPr/>
          <p:nvPr/>
        </p:nvCxnSpPr>
        <p:spPr>
          <a:xfrm>
            <a:off x="152400" y="1295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660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40</a:t>
            </a:fld>
            <a:endParaRPr dirty="0"/>
          </a:p>
        </p:txBody>
      </p:sp>
      <p:sp>
        <p:nvSpPr>
          <p:cNvPr id="6" name="Rectangle 5">
            <a:extLst>
              <a:ext uri="{FF2B5EF4-FFF2-40B4-BE49-F238E27FC236}">
                <a16:creationId xmlns:a16="http://schemas.microsoft.com/office/drawing/2014/main" id="{E1305C65-7236-4E23-9808-85A803A96F45}"/>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6EE12A7-174B-4AD2-BCE5-CA24B17AF8CB}"/>
              </a:ext>
            </a:extLst>
          </p:cNvPr>
          <p:cNvPicPr>
            <a:picLocks noChangeAspect="1"/>
          </p:cNvPicPr>
          <p:nvPr/>
        </p:nvPicPr>
        <p:blipFill>
          <a:blip r:embed="rId2"/>
          <a:stretch>
            <a:fillRect/>
          </a:stretch>
        </p:blipFill>
        <p:spPr>
          <a:xfrm>
            <a:off x="1828800" y="273710"/>
            <a:ext cx="6858000" cy="3124200"/>
          </a:xfrm>
          <a:prstGeom prst="rect">
            <a:avLst/>
          </a:prstGeom>
        </p:spPr>
      </p:pic>
      <p:pic>
        <p:nvPicPr>
          <p:cNvPr id="10" name="Picture 9">
            <a:extLst>
              <a:ext uri="{FF2B5EF4-FFF2-40B4-BE49-F238E27FC236}">
                <a16:creationId xmlns:a16="http://schemas.microsoft.com/office/drawing/2014/main" id="{C7195FE1-EF72-45A8-8337-8432E9B18286}"/>
              </a:ext>
            </a:extLst>
          </p:cNvPr>
          <p:cNvPicPr>
            <a:picLocks noChangeAspect="1"/>
          </p:cNvPicPr>
          <p:nvPr/>
        </p:nvPicPr>
        <p:blipFill>
          <a:blip r:embed="rId3"/>
          <a:stretch>
            <a:fillRect/>
          </a:stretch>
        </p:blipFill>
        <p:spPr>
          <a:xfrm>
            <a:off x="1676400" y="3466514"/>
            <a:ext cx="6858000" cy="2998473"/>
          </a:xfrm>
          <a:prstGeom prst="rect">
            <a:avLst/>
          </a:prstGeom>
        </p:spPr>
      </p:pic>
    </p:spTree>
    <p:extLst>
      <p:ext uri="{BB962C8B-B14F-4D97-AF65-F5344CB8AC3E}">
        <p14:creationId xmlns:p14="http://schemas.microsoft.com/office/powerpoint/2010/main" val="3361534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41</a:t>
            </a:fld>
            <a:endParaRPr dirty="0"/>
          </a:p>
        </p:txBody>
      </p:sp>
      <p:sp>
        <p:nvSpPr>
          <p:cNvPr id="6" name="Rectangle 5">
            <a:extLst>
              <a:ext uri="{FF2B5EF4-FFF2-40B4-BE49-F238E27FC236}">
                <a16:creationId xmlns:a16="http://schemas.microsoft.com/office/drawing/2014/main" id="{E1305C65-7236-4E23-9808-85A803A96F45}"/>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7FBFA84-0DBA-443E-9F27-7740AA621A29}"/>
              </a:ext>
            </a:extLst>
          </p:cNvPr>
          <p:cNvPicPr>
            <a:picLocks noChangeAspect="1"/>
          </p:cNvPicPr>
          <p:nvPr/>
        </p:nvPicPr>
        <p:blipFill>
          <a:blip r:embed="rId2"/>
          <a:stretch>
            <a:fillRect/>
          </a:stretch>
        </p:blipFill>
        <p:spPr>
          <a:xfrm>
            <a:off x="1828800" y="418463"/>
            <a:ext cx="6448425" cy="2638425"/>
          </a:xfrm>
          <a:prstGeom prst="rect">
            <a:avLst/>
          </a:prstGeom>
        </p:spPr>
      </p:pic>
      <p:pic>
        <p:nvPicPr>
          <p:cNvPr id="10" name="Picture 9">
            <a:extLst>
              <a:ext uri="{FF2B5EF4-FFF2-40B4-BE49-F238E27FC236}">
                <a16:creationId xmlns:a16="http://schemas.microsoft.com/office/drawing/2014/main" id="{EAAB6F0D-C787-4738-B65F-475E4F917A4F}"/>
              </a:ext>
            </a:extLst>
          </p:cNvPr>
          <p:cNvPicPr>
            <a:picLocks noChangeAspect="1"/>
          </p:cNvPicPr>
          <p:nvPr/>
        </p:nvPicPr>
        <p:blipFill>
          <a:blip r:embed="rId3"/>
          <a:stretch>
            <a:fillRect/>
          </a:stretch>
        </p:blipFill>
        <p:spPr>
          <a:xfrm>
            <a:off x="1847557" y="3448929"/>
            <a:ext cx="6448425" cy="2628900"/>
          </a:xfrm>
          <a:prstGeom prst="rect">
            <a:avLst/>
          </a:prstGeom>
        </p:spPr>
      </p:pic>
    </p:spTree>
    <p:extLst>
      <p:ext uri="{BB962C8B-B14F-4D97-AF65-F5344CB8AC3E}">
        <p14:creationId xmlns:p14="http://schemas.microsoft.com/office/powerpoint/2010/main" val="262602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42</a:t>
            </a:fld>
            <a:endParaRPr dirty="0"/>
          </a:p>
        </p:txBody>
      </p:sp>
      <p:sp>
        <p:nvSpPr>
          <p:cNvPr id="6" name="Rectangle 5">
            <a:extLst>
              <a:ext uri="{FF2B5EF4-FFF2-40B4-BE49-F238E27FC236}">
                <a16:creationId xmlns:a16="http://schemas.microsoft.com/office/drawing/2014/main" id="{E1305C65-7236-4E23-9808-85A803A96F45}"/>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3D5D57F-293C-4FB5-AE51-E05679601044}"/>
              </a:ext>
            </a:extLst>
          </p:cNvPr>
          <p:cNvPicPr>
            <a:picLocks noChangeAspect="1"/>
          </p:cNvPicPr>
          <p:nvPr/>
        </p:nvPicPr>
        <p:blipFill>
          <a:blip r:embed="rId2"/>
          <a:stretch>
            <a:fillRect/>
          </a:stretch>
        </p:blipFill>
        <p:spPr>
          <a:xfrm>
            <a:off x="532228" y="326070"/>
            <a:ext cx="6591300" cy="2733675"/>
          </a:xfrm>
          <a:prstGeom prst="rect">
            <a:avLst/>
          </a:prstGeom>
        </p:spPr>
      </p:pic>
      <p:pic>
        <p:nvPicPr>
          <p:cNvPr id="14" name="Picture 13">
            <a:extLst>
              <a:ext uri="{FF2B5EF4-FFF2-40B4-BE49-F238E27FC236}">
                <a16:creationId xmlns:a16="http://schemas.microsoft.com/office/drawing/2014/main" id="{ADE266B7-D824-4905-A6EF-A82B75027B70}"/>
              </a:ext>
            </a:extLst>
          </p:cNvPr>
          <p:cNvPicPr>
            <a:picLocks noChangeAspect="1"/>
          </p:cNvPicPr>
          <p:nvPr/>
        </p:nvPicPr>
        <p:blipFill>
          <a:blip r:embed="rId3"/>
          <a:stretch>
            <a:fillRect/>
          </a:stretch>
        </p:blipFill>
        <p:spPr>
          <a:xfrm>
            <a:off x="732253" y="3429000"/>
            <a:ext cx="6391275" cy="2647950"/>
          </a:xfrm>
          <a:prstGeom prst="rect">
            <a:avLst/>
          </a:prstGeom>
        </p:spPr>
      </p:pic>
      <p:pic>
        <p:nvPicPr>
          <p:cNvPr id="16" name="Picture 15">
            <a:extLst>
              <a:ext uri="{FF2B5EF4-FFF2-40B4-BE49-F238E27FC236}">
                <a16:creationId xmlns:a16="http://schemas.microsoft.com/office/drawing/2014/main" id="{0729396F-D5F8-4396-8A64-EA4A57200D78}"/>
              </a:ext>
            </a:extLst>
          </p:cNvPr>
          <p:cNvPicPr>
            <a:picLocks noChangeAspect="1"/>
          </p:cNvPicPr>
          <p:nvPr/>
        </p:nvPicPr>
        <p:blipFill rotWithShape="1">
          <a:blip r:embed="rId4"/>
          <a:srcRect t="15932" b="-1"/>
          <a:stretch/>
        </p:blipFill>
        <p:spPr>
          <a:xfrm>
            <a:off x="6753811" y="1564179"/>
            <a:ext cx="5162550" cy="1833731"/>
          </a:xfrm>
          <a:prstGeom prst="rect">
            <a:avLst/>
          </a:prstGeom>
        </p:spPr>
      </p:pic>
    </p:spTree>
    <p:extLst>
      <p:ext uri="{BB962C8B-B14F-4D97-AF65-F5344CB8AC3E}">
        <p14:creationId xmlns:p14="http://schemas.microsoft.com/office/powerpoint/2010/main" val="3696511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789BEF-39DE-7E54-7823-21193A9DAD3F}"/>
              </a:ext>
            </a:extLst>
          </p:cNvPr>
          <p:cNvSpPr>
            <a:spLocks noGrp="1"/>
          </p:cNvSpPr>
          <p:nvPr>
            <p:ph type="sldNum" sz="quarter" idx="7"/>
          </p:nvPr>
        </p:nvSpPr>
        <p:spPr/>
        <p:txBody>
          <a:bodyPr/>
          <a:lstStyle/>
          <a:p>
            <a:pPr marL="38100">
              <a:lnSpc>
                <a:spcPts val="1240"/>
              </a:lnSpc>
            </a:pPr>
            <a:fld id="{81D60167-4931-47E6-BA6A-407CBD079E47}" type="slidenum">
              <a:rPr lang="en-IN" smtClean="0"/>
              <a:t>43</a:t>
            </a:fld>
            <a:endParaRPr lang="en-IN" dirty="0"/>
          </a:p>
        </p:txBody>
      </p:sp>
      <p:pic>
        <p:nvPicPr>
          <p:cNvPr id="4" name="Picture 3">
            <a:extLst>
              <a:ext uri="{FF2B5EF4-FFF2-40B4-BE49-F238E27FC236}">
                <a16:creationId xmlns:a16="http://schemas.microsoft.com/office/drawing/2014/main" id="{FDFF4970-F32B-EEC9-BC1F-2FD55299D4FE}"/>
              </a:ext>
            </a:extLst>
          </p:cNvPr>
          <p:cNvPicPr>
            <a:picLocks noChangeAspect="1"/>
          </p:cNvPicPr>
          <p:nvPr/>
        </p:nvPicPr>
        <p:blipFill rotWithShape="1">
          <a:blip r:embed="rId2"/>
          <a:srcRect r="40812"/>
          <a:stretch/>
        </p:blipFill>
        <p:spPr>
          <a:xfrm>
            <a:off x="0" y="3429000"/>
            <a:ext cx="3893052" cy="3514725"/>
          </a:xfrm>
          <a:prstGeom prst="rect">
            <a:avLst/>
          </a:prstGeom>
        </p:spPr>
      </p:pic>
      <p:sp>
        <p:nvSpPr>
          <p:cNvPr id="5" name="TextBox 4">
            <a:extLst>
              <a:ext uri="{FF2B5EF4-FFF2-40B4-BE49-F238E27FC236}">
                <a16:creationId xmlns:a16="http://schemas.microsoft.com/office/drawing/2014/main" id="{911F18D2-DEF9-632A-B512-29BA4A3FF056}"/>
              </a:ext>
            </a:extLst>
          </p:cNvPr>
          <p:cNvSpPr txBox="1"/>
          <p:nvPr/>
        </p:nvSpPr>
        <p:spPr>
          <a:xfrm>
            <a:off x="0" y="0"/>
            <a:ext cx="9303252" cy="646331"/>
          </a:xfrm>
          <a:prstGeom prst="rect">
            <a:avLst/>
          </a:prstGeom>
          <a:noFill/>
        </p:spPr>
        <p:txBody>
          <a:bodyPr wrap="none" rtlCol="0">
            <a:spAutoFit/>
          </a:bodyPr>
          <a:lstStyle/>
          <a:p>
            <a:r>
              <a:rPr lang="en-GB" sz="3600" b="1" dirty="0"/>
              <a:t>Design perceptron model for Exclusive OR Gate </a:t>
            </a:r>
            <a:endParaRPr lang="en-IN" sz="3600" b="1" dirty="0"/>
          </a:p>
        </p:txBody>
      </p:sp>
      <p:pic>
        <p:nvPicPr>
          <p:cNvPr id="7" name="Picture 6">
            <a:extLst>
              <a:ext uri="{FF2B5EF4-FFF2-40B4-BE49-F238E27FC236}">
                <a16:creationId xmlns:a16="http://schemas.microsoft.com/office/drawing/2014/main" id="{4A066238-4AB7-1A1C-521F-245D221D9CC0}"/>
              </a:ext>
            </a:extLst>
          </p:cNvPr>
          <p:cNvPicPr>
            <a:picLocks noChangeAspect="1"/>
          </p:cNvPicPr>
          <p:nvPr/>
        </p:nvPicPr>
        <p:blipFill>
          <a:blip r:embed="rId3"/>
          <a:stretch>
            <a:fillRect/>
          </a:stretch>
        </p:blipFill>
        <p:spPr>
          <a:xfrm>
            <a:off x="3674013" y="716232"/>
            <a:ext cx="8508609" cy="4084367"/>
          </a:xfrm>
          <a:prstGeom prst="rect">
            <a:avLst/>
          </a:prstGeom>
        </p:spPr>
      </p:pic>
    </p:spTree>
    <p:extLst>
      <p:ext uri="{BB962C8B-B14F-4D97-AF65-F5344CB8AC3E}">
        <p14:creationId xmlns:p14="http://schemas.microsoft.com/office/powerpoint/2010/main" val="36380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256B8C-13FA-6586-41E0-D57F483D1DB2}"/>
              </a:ext>
            </a:extLst>
          </p:cNvPr>
          <p:cNvSpPr>
            <a:spLocks noGrp="1"/>
          </p:cNvSpPr>
          <p:nvPr>
            <p:ph type="sldNum" sz="quarter" idx="7"/>
          </p:nvPr>
        </p:nvSpPr>
        <p:spPr/>
        <p:txBody>
          <a:bodyPr/>
          <a:lstStyle/>
          <a:p>
            <a:pPr marL="38100">
              <a:lnSpc>
                <a:spcPts val="1240"/>
              </a:lnSpc>
            </a:pPr>
            <a:fld id="{81D60167-4931-47E6-BA6A-407CBD079E47}" type="slidenum">
              <a:rPr lang="en-IN" smtClean="0"/>
              <a:t>44</a:t>
            </a:fld>
            <a:endParaRPr lang="en-IN" dirty="0"/>
          </a:p>
        </p:txBody>
      </p:sp>
      <p:pic>
        <p:nvPicPr>
          <p:cNvPr id="4" name="Picture 3">
            <a:extLst>
              <a:ext uri="{FF2B5EF4-FFF2-40B4-BE49-F238E27FC236}">
                <a16:creationId xmlns:a16="http://schemas.microsoft.com/office/drawing/2014/main" id="{14DB9B5A-6117-A1DA-9873-61CC5E055BB0}"/>
              </a:ext>
            </a:extLst>
          </p:cNvPr>
          <p:cNvPicPr>
            <a:picLocks noChangeAspect="1"/>
          </p:cNvPicPr>
          <p:nvPr/>
        </p:nvPicPr>
        <p:blipFill>
          <a:blip r:embed="rId2"/>
          <a:stretch>
            <a:fillRect/>
          </a:stretch>
        </p:blipFill>
        <p:spPr>
          <a:xfrm>
            <a:off x="990600" y="990600"/>
            <a:ext cx="10972799" cy="4876800"/>
          </a:xfrm>
          <a:prstGeom prst="rect">
            <a:avLst/>
          </a:prstGeom>
        </p:spPr>
      </p:pic>
    </p:spTree>
    <p:extLst>
      <p:ext uri="{BB962C8B-B14F-4D97-AF65-F5344CB8AC3E}">
        <p14:creationId xmlns:p14="http://schemas.microsoft.com/office/powerpoint/2010/main" val="2449268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1BCB67-0686-0B7F-5A46-6277AEC981E3}"/>
              </a:ext>
            </a:extLst>
          </p:cNvPr>
          <p:cNvSpPr>
            <a:spLocks noGrp="1"/>
          </p:cNvSpPr>
          <p:nvPr>
            <p:ph type="sldNum" sz="quarter" idx="7"/>
          </p:nvPr>
        </p:nvSpPr>
        <p:spPr/>
        <p:txBody>
          <a:bodyPr/>
          <a:lstStyle/>
          <a:p>
            <a:pPr marL="38100">
              <a:lnSpc>
                <a:spcPts val="1240"/>
              </a:lnSpc>
            </a:pPr>
            <a:fld id="{81D60167-4931-47E6-BA6A-407CBD079E47}" type="slidenum">
              <a:rPr lang="en-IN" smtClean="0"/>
              <a:t>45</a:t>
            </a:fld>
            <a:endParaRPr lang="en-IN" dirty="0"/>
          </a:p>
        </p:txBody>
      </p:sp>
      <p:pic>
        <p:nvPicPr>
          <p:cNvPr id="4" name="Picture 3">
            <a:extLst>
              <a:ext uri="{FF2B5EF4-FFF2-40B4-BE49-F238E27FC236}">
                <a16:creationId xmlns:a16="http://schemas.microsoft.com/office/drawing/2014/main" id="{C0BECFF7-BA59-47AB-B6F1-F83F95EFEDC9}"/>
              </a:ext>
            </a:extLst>
          </p:cNvPr>
          <p:cNvPicPr>
            <a:picLocks noChangeAspect="1"/>
          </p:cNvPicPr>
          <p:nvPr/>
        </p:nvPicPr>
        <p:blipFill>
          <a:blip r:embed="rId2"/>
          <a:stretch>
            <a:fillRect/>
          </a:stretch>
        </p:blipFill>
        <p:spPr>
          <a:xfrm>
            <a:off x="914400" y="762000"/>
            <a:ext cx="10744200" cy="5562600"/>
          </a:xfrm>
          <a:prstGeom prst="rect">
            <a:avLst/>
          </a:prstGeom>
        </p:spPr>
      </p:pic>
    </p:spTree>
    <p:extLst>
      <p:ext uri="{BB962C8B-B14F-4D97-AF65-F5344CB8AC3E}">
        <p14:creationId xmlns:p14="http://schemas.microsoft.com/office/powerpoint/2010/main" val="21065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C98A8A-32B9-86D1-D3D9-82DCA89A0226}"/>
              </a:ext>
            </a:extLst>
          </p:cNvPr>
          <p:cNvSpPr>
            <a:spLocks noGrp="1"/>
          </p:cNvSpPr>
          <p:nvPr>
            <p:ph type="sldNum" sz="quarter" idx="7"/>
          </p:nvPr>
        </p:nvSpPr>
        <p:spPr/>
        <p:txBody>
          <a:bodyPr/>
          <a:lstStyle/>
          <a:p>
            <a:pPr marL="38100">
              <a:lnSpc>
                <a:spcPts val="1240"/>
              </a:lnSpc>
            </a:pPr>
            <a:fld id="{81D60167-4931-47E6-BA6A-407CBD079E47}" type="slidenum">
              <a:rPr lang="en-IN" smtClean="0"/>
              <a:t>46</a:t>
            </a:fld>
            <a:endParaRPr lang="en-IN" dirty="0"/>
          </a:p>
        </p:txBody>
      </p:sp>
      <p:pic>
        <p:nvPicPr>
          <p:cNvPr id="4" name="Picture 3">
            <a:extLst>
              <a:ext uri="{FF2B5EF4-FFF2-40B4-BE49-F238E27FC236}">
                <a16:creationId xmlns:a16="http://schemas.microsoft.com/office/drawing/2014/main" id="{77CD849A-351F-454E-16D4-BFD427AB94D7}"/>
              </a:ext>
            </a:extLst>
          </p:cNvPr>
          <p:cNvPicPr>
            <a:picLocks noChangeAspect="1"/>
          </p:cNvPicPr>
          <p:nvPr/>
        </p:nvPicPr>
        <p:blipFill>
          <a:blip r:embed="rId2"/>
          <a:stretch>
            <a:fillRect/>
          </a:stretch>
        </p:blipFill>
        <p:spPr>
          <a:xfrm>
            <a:off x="914400" y="685800"/>
            <a:ext cx="10972800" cy="5562599"/>
          </a:xfrm>
          <a:prstGeom prst="rect">
            <a:avLst/>
          </a:prstGeom>
        </p:spPr>
      </p:pic>
    </p:spTree>
    <p:extLst>
      <p:ext uri="{BB962C8B-B14F-4D97-AF65-F5344CB8AC3E}">
        <p14:creationId xmlns:p14="http://schemas.microsoft.com/office/powerpoint/2010/main" val="41932029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D1C77D-2565-FAF0-32D6-E1F99B0BEAAD}"/>
              </a:ext>
            </a:extLst>
          </p:cNvPr>
          <p:cNvSpPr>
            <a:spLocks noGrp="1"/>
          </p:cNvSpPr>
          <p:nvPr>
            <p:ph type="sldNum" sz="quarter" idx="7"/>
          </p:nvPr>
        </p:nvSpPr>
        <p:spPr/>
        <p:txBody>
          <a:bodyPr/>
          <a:lstStyle/>
          <a:p>
            <a:pPr marL="38100">
              <a:lnSpc>
                <a:spcPts val="1240"/>
              </a:lnSpc>
            </a:pPr>
            <a:fld id="{81D60167-4931-47E6-BA6A-407CBD079E47}" type="slidenum">
              <a:rPr lang="en-IN" smtClean="0"/>
              <a:t>47</a:t>
            </a:fld>
            <a:endParaRPr lang="en-IN" dirty="0"/>
          </a:p>
        </p:txBody>
      </p:sp>
      <p:pic>
        <p:nvPicPr>
          <p:cNvPr id="4" name="Picture 3">
            <a:extLst>
              <a:ext uri="{FF2B5EF4-FFF2-40B4-BE49-F238E27FC236}">
                <a16:creationId xmlns:a16="http://schemas.microsoft.com/office/drawing/2014/main" id="{FB0A6153-73EA-CD54-1092-D9FAFA04ACBC}"/>
              </a:ext>
            </a:extLst>
          </p:cNvPr>
          <p:cNvPicPr>
            <a:picLocks noChangeAspect="1"/>
          </p:cNvPicPr>
          <p:nvPr/>
        </p:nvPicPr>
        <p:blipFill>
          <a:blip r:embed="rId2"/>
          <a:stretch>
            <a:fillRect/>
          </a:stretch>
        </p:blipFill>
        <p:spPr>
          <a:xfrm>
            <a:off x="457200" y="381000"/>
            <a:ext cx="11277600" cy="5867399"/>
          </a:xfrm>
          <a:prstGeom prst="rect">
            <a:avLst/>
          </a:prstGeom>
        </p:spPr>
      </p:pic>
    </p:spTree>
    <p:extLst>
      <p:ext uri="{BB962C8B-B14F-4D97-AF65-F5344CB8AC3E}">
        <p14:creationId xmlns:p14="http://schemas.microsoft.com/office/powerpoint/2010/main" val="780575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9975B9-B823-DDBD-68B7-B29F97949E4D}"/>
              </a:ext>
            </a:extLst>
          </p:cNvPr>
          <p:cNvSpPr>
            <a:spLocks noGrp="1"/>
          </p:cNvSpPr>
          <p:nvPr>
            <p:ph type="sldNum" sz="quarter" idx="7"/>
          </p:nvPr>
        </p:nvSpPr>
        <p:spPr/>
        <p:txBody>
          <a:bodyPr/>
          <a:lstStyle/>
          <a:p>
            <a:pPr marL="38100">
              <a:lnSpc>
                <a:spcPts val="1240"/>
              </a:lnSpc>
            </a:pPr>
            <a:fld id="{81D60167-4931-47E6-BA6A-407CBD079E47}" type="slidenum">
              <a:rPr lang="en-IN" smtClean="0"/>
              <a:t>48</a:t>
            </a:fld>
            <a:endParaRPr lang="en-IN" dirty="0"/>
          </a:p>
        </p:txBody>
      </p:sp>
      <p:pic>
        <p:nvPicPr>
          <p:cNvPr id="4" name="Picture 3">
            <a:extLst>
              <a:ext uri="{FF2B5EF4-FFF2-40B4-BE49-F238E27FC236}">
                <a16:creationId xmlns:a16="http://schemas.microsoft.com/office/drawing/2014/main" id="{C644C3F6-2DAE-0D0D-DFC2-D464E6F01AA6}"/>
              </a:ext>
            </a:extLst>
          </p:cNvPr>
          <p:cNvPicPr>
            <a:picLocks noChangeAspect="1"/>
          </p:cNvPicPr>
          <p:nvPr/>
        </p:nvPicPr>
        <p:blipFill>
          <a:blip r:embed="rId2"/>
          <a:stretch>
            <a:fillRect/>
          </a:stretch>
        </p:blipFill>
        <p:spPr>
          <a:xfrm>
            <a:off x="609600" y="381001"/>
            <a:ext cx="11201400" cy="6083986"/>
          </a:xfrm>
          <a:prstGeom prst="rect">
            <a:avLst/>
          </a:prstGeom>
        </p:spPr>
      </p:pic>
    </p:spTree>
    <p:extLst>
      <p:ext uri="{BB962C8B-B14F-4D97-AF65-F5344CB8AC3E}">
        <p14:creationId xmlns:p14="http://schemas.microsoft.com/office/powerpoint/2010/main" val="1973209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59D4D4-BF7A-F6C9-03CF-B04791AA3A55}"/>
              </a:ext>
            </a:extLst>
          </p:cNvPr>
          <p:cNvSpPr>
            <a:spLocks noGrp="1"/>
          </p:cNvSpPr>
          <p:nvPr>
            <p:ph type="sldNum" sz="quarter" idx="7"/>
          </p:nvPr>
        </p:nvSpPr>
        <p:spPr/>
        <p:txBody>
          <a:bodyPr/>
          <a:lstStyle/>
          <a:p>
            <a:pPr marL="38100">
              <a:lnSpc>
                <a:spcPts val="1240"/>
              </a:lnSpc>
            </a:pPr>
            <a:fld id="{81D60167-4931-47E6-BA6A-407CBD079E47}" type="slidenum">
              <a:rPr lang="en-IN" smtClean="0"/>
              <a:t>49</a:t>
            </a:fld>
            <a:endParaRPr lang="en-IN" dirty="0"/>
          </a:p>
        </p:txBody>
      </p:sp>
      <p:pic>
        <p:nvPicPr>
          <p:cNvPr id="4" name="Picture 3">
            <a:extLst>
              <a:ext uri="{FF2B5EF4-FFF2-40B4-BE49-F238E27FC236}">
                <a16:creationId xmlns:a16="http://schemas.microsoft.com/office/drawing/2014/main" id="{986A246E-F74D-9C61-550F-F45B3930E439}"/>
              </a:ext>
            </a:extLst>
          </p:cNvPr>
          <p:cNvPicPr>
            <a:picLocks noChangeAspect="1"/>
          </p:cNvPicPr>
          <p:nvPr/>
        </p:nvPicPr>
        <p:blipFill>
          <a:blip r:embed="rId2"/>
          <a:stretch>
            <a:fillRect/>
          </a:stretch>
        </p:blipFill>
        <p:spPr>
          <a:xfrm>
            <a:off x="990600" y="685800"/>
            <a:ext cx="10668000" cy="5334000"/>
          </a:xfrm>
          <a:prstGeom prst="rect">
            <a:avLst/>
          </a:prstGeom>
        </p:spPr>
      </p:pic>
    </p:spTree>
    <p:extLst>
      <p:ext uri="{BB962C8B-B14F-4D97-AF65-F5344CB8AC3E}">
        <p14:creationId xmlns:p14="http://schemas.microsoft.com/office/powerpoint/2010/main" val="2401991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5</a:t>
            </a:fld>
            <a:endParaRPr dirty="0"/>
          </a:p>
        </p:txBody>
      </p:sp>
      <p:sp>
        <p:nvSpPr>
          <p:cNvPr id="2" name="object 2"/>
          <p:cNvSpPr txBox="1">
            <a:spLocks noGrp="1"/>
          </p:cNvSpPr>
          <p:nvPr>
            <p:ph type="title"/>
          </p:nvPr>
        </p:nvSpPr>
        <p:spPr>
          <a:xfrm>
            <a:off x="381000" y="390843"/>
            <a:ext cx="4284345" cy="666115"/>
          </a:xfrm>
          <a:prstGeom prst="rect">
            <a:avLst/>
          </a:prstGeom>
        </p:spPr>
        <p:txBody>
          <a:bodyPr vert="horz" wrap="square" lIns="0" tIns="12700" rIns="0" bIns="0" rtlCol="0">
            <a:spAutoFit/>
          </a:bodyPr>
          <a:lstStyle/>
          <a:p>
            <a:pPr marL="12700">
              <a:lnSpc>
                <a:spcPct val="100000"/>
              </a:lnSpc>
              <a:spcBef>
                <a:spcPts val="100"/>
              </a:spcBef>
            </a:pPr>
            <a:r>
              <a:rPr sz="4200" spc="-5" dirty="0">
                <a:latin typeface="Californian FB"/>
                <a:cs typeface="Californian FB"/>
              </a:rPr>
              <a:t>INTRODUCTION</a:t>
            </a:r>
            <a:endParaRPr sz="4200" dirty="0">
              <a:latin typeface="Californian FB"/>
              <a:cs typeface="Californian FB"/>
            </a:endParaRPr>
          </a:p>
        </p:txBody>
      </p:sp>
      <p:sp>
        <p:nvSpPr>
          <p:cNvPr id="3" name="object 3"/>
          <p:cNvSpPr txBox="1"/>
          <p:nvPr/>
        </p:nvSpPr>
        <p:spPr>
          <a:xfrm>
            <a:off x="916940" y="2003497"/>
            <a:ext cx="10358755" cy="1220470"/>
          </a:xfrm>
          <a:prstGeom prst="rect">
            <a:avLst/>
          </a:prstGeom>
        </p:spPr>
        <p:txBody>
          <a:bodyPr vert="horz" wrap="square" lIns="0" tIns="55244" rIns="0" bIns="0" rtlCol="0">
            <a:spAutoFit/>
          </a:bodyPr>
          <a:lstStyle/>
          <a:p>
            <a:pPr marL="12700" marR="5080" algn="just">
              <a:lnSpc>
                <a:spcPct val="90000"/>
              </a:lnSpc>
              <a:spcBef>
                <a:spcPts val="434"/>
              </a:spcBef>
            </a:pPr>
            <a:r>
              <a:rPr sz="2800" spc="-5" dirty="0">
                <a:latin typeface="Times New Roman"/>
                <a:cs typeface="Times New Roman"/>
              </a:rPr>
              <a:t>Artificial neural networks (ANNs) </a:t>
            </a:r>
            <a:r>
              <a:rPr sz="2800" dirty="0">
                <a:latin typeface="Times New Roman"/>
                <a:cs typeface="Times New Roman"/>
              </a:rPr>
              <a:t>provide </a:t>
            </a:r>
            <a:r>
              <a:rPr sz="2800" spc="-5" dirty="0">
                <a:latin typeface="Times New Roman"/>
                <a:cs typeface="Times New Roman"/>
              </a:rPr>
              <a:t>a general, practical method  </a:t>
            </a:r>
            <a:r>
              <a:rPr sz="2800" dirty="0">
                <a:latin typeface="Times New Roman"/>
                <a:cs typeface="Times New Roman"/>
              </a:rPr>
              <a:t>for </a:t>
            </a:r>
            <a:r>
              <a:rPr sz="2800" spc="-5" dirty="0">
                <a:latin typeface="Times New Roman"/>
                <a:cs typeface="Times New Roman"/>
              </a:rPr>
              <a:t>learning real-valued, discrete-valued, and </a:t>
            </a:r>
            <a:r>
              <a:rPr sz="2800" spc="-10" dirty="0">
                <a:latin typeface="Times New Roman"/>
                <a:cs typeface="Times New Roman"/>
              </a:rPr>
              <a:t>vector-valued </a:t>
            </a:r>
            <a:r>
              <a:rPr sz="2800" spc="-15" dirty="0">
                <a:latin typeface="Times New Roman"/>
                <a:cs typeface="Times New Roman"/>
              </a:rPr>
              <a:t>target </a:t>
            </a:r>
            <a:r>
              <a:rPr sz="2800" spc="670" dirty="0">
                <a:latin typeface="Times New Roman"/>
                <a:cs typeface="Times New Roman"/>
              </a:rPr>
              <a:t> </a:t>
            </a:r>
            <a:r>
              <a:rPr sz="2800" spc="-5" dirty="0">
                <a:latin typeface="Times New Roman"/>
                <a:cs typeface="Times New Roman"/>
              </a:rPr>
              <a:t>functions from</a:t>
            </a:r>
            <a:r>
              <a:rPr sz="2800" dirty="0">
                <a:latin typeface="Times New Roman"/>
                <a:cs typeface="Times New Roman"/>
              </a:rPr>
              <a:t> </a:t>
            </a:r>
            <a:r>
              <a:rPr sz="2800" spc="-5" dirty="0">
                <a:latin typeface="Times New Roman"/>
                <a:cs typeface="Times New Roman"/>
              </a:rPr>
              <a:t>examples.</a:t>
            </a:r>
            <a:endParaRPr sz="2800" dirty="0">
              <a:latin typeface="Times New Roman"/>
              <a:cs typeface="Times New Roman"/>
            </a:endParaRPr>
          </a:p>
        </p:txBody>
      </p:sp>
      <p:sp>
        <p:nvSpPr>
          <p:cNvPr id="6" name="Rectangle 5">
            <a:extLst>
              <a:ext uri="{FF2B5EF4-FFF2-40B4-BE49-F238E27FC236}">
                <a16:creationId xmlns:a16="http://schemas.microsoft.com/office/drawing/2014/main" id="{2E313BED-DF95-4C79-A5BB-852E549EADF9}"/>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20C9F35-4A46-4E5E-90C2-AF8F55D0BC1E}"/>
              </a:ext>
            </a:extLst>
          </p:cNvPr>
          <p:cNvCxnSpPr/>
          <p:nvPr/>
        </p:nvCxnSpPr>
        <p:spPr>
          <a:xfrm>
            <a:off x="152400" y="1295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037AA8-58FB-2CAA-5E76-105161899009}"/>
              </a:ext>
            </a:extLst>
          </p:cNvPr>
          <p:cNvSpPr>
            <a:spLocks noGrp="1"/>
          </p:cNvSpPr>
          <p:nvPr>
            <p:ph type="sldNum" sz="quarter" idx="7"/>
          </p:nvPr>
        </p:nvSpPr>
        <p:spPr/>
        <p:txBody>
          <a:bodyPr/>
          <a:lstStyle/>
          <a:p>
            <a:pPr marL="38100">
              <a:lnSpc>
                <a:spcPts val="1240"/>
              </a:lnSpc>
            </a:pPr>
            <a:fld id="{81D60167-4931-47E6-BA6A-407CBD079E47}" type="slidenum">
              <a:rPr lang="en-IN" smtClean="0"/>
              <a:t>50</a:t>
            </a:fld>
            <a:endParaRPr lang="en-IN" dirty="0"/>
          </a:p>
        </p:txBody>
      </p:sp>
      <p:sp>
        <p:nvSpPr>
          <p:cNvPr id="3" name="TextBox 2">
            <a:extLst>
              <a:ext uri="{FF2B5EF4-FFF2-40B4-BE49-F238E27FC236}">
                <a16:creationId xmlns:a16="http://schemas.microsoft.com/office/drawing/2014/main" id="{E47C22F7-EC76-BE95-E397-427DB7197984}"/>
              </a:ext>
            </a:extLst>
          </p:cNvPr>
          <p:cNvSpPr txBox="1"/>
          <p:nvPr/>
        </p:nvSpPr>
        <p:spPr>
          <a:xfrm>
            <a:off x="3276600" y="762000"/>
            <a:ext cx="6072432" cy="3970318"/>
          </a:xfrm>
          <a:prstGeom prst="rect">
            <a:avLst/>
          </a:prstGeom>
          <a:noFill/>
        </p:spPr>
        <p:txBody>
          <a:bodyPr wrap="none" rtlCol="0">
            <a:spAutoFit/>
          </a:bodyPr>
          <a:lstStyle/>
          <a:p>
            <a:r>
              <a:rPr lang="en-GB" sz="3600" b="1" dirty="0"/>
              <a:t>Exercises:</a:t>
            </a:r>
          </a:p>
          <a:p>
            <a:endParaRPr lang="en-GB" sz="3600" dirty="0"/>
          </a:p>
          <a:p>
            <a:r>
              <a:rPr lang="en-GB" sz="3600" dirty="0"/>
              <a:t>Design perceptron model for</a:t>
            </a:r>
          </a:p>
          <a:p>
            <a:pPr marL="342900" indent="-342900">
              <a:buAutoNum type="arabicPeriod"/>
            </a:pPr>
            <a:endParaRPr lang="en-GB" sz="3600" dirty="0"/>
          </a:p>
          <a:p>
            <a:pPr marL="342900" indent="-342900">
              <a:buAutoNum type="arabicPeriod"/>
            </a:pPr>
            <a:r>
              <a:rPr lang="en-GB" sz="3600" dirty="0"/>
              <a:t>A implies B (Negation A OR B)</a:t>
            </a:r>
          </a:p>
          <a:p>
            <a:pPr marL="342900" indent="-342900">
              <a:buAutoNum type="arabicPeriod"/>
            </a:pPr>
            <a:r>
              <a:rPr lang="en-GB" sz="3600" dirty="0"/>
              <a:t>Negation A</a:t>
            </a:r>
          </a:p>
          <a:p>
            <a:pPr marL="342900" indent="-342900">
              <a:buAutoNum type="arabicPeriod"/>
            </a:pPr>
            <a:r>
              <a:rPr lang="en-GB" sz="3600" dirty="0"/>
              <a:t>Negation A AND B</a:t>
            </a:r>
            <a:endParaRPr lang="en-IN" sz="3600" dirty="0"/>
          </a:p>
        </p:txBody>
      </p:sp>
    </p:spTree>
    <p:extLst>
      <p:ext uri="{BB962C8B-B14F-4D97-AF65-F5344CB8AC3E}">
        <p14:creationId xmlns:p14="http://schemas.microsoft.com/office/powerpoint/2010/main" val="1926727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462671"/>
            <a:ext cx="5604510" cy="452120"/>
          </a:xfrm>
          <a:prstGeom prst="rect">
            <a:avLst/>
          </a:prstGeom>
        </p:spPr>
        <p:txBody>
          <a:bodyPr vert="horz" wrap="square" lIns="0" tIns="12065" rIns="0" bIns="0" rtlCol="0">
            <a:spAutoFit/>
          </a:bodyPr>
          <a:lstStyle/>
          <a:p>
            <a:pPr marL="12700">
              <a:lnSpc>
                <a:spcPct val="100000"/>
              </a:lnSpc>
              <a:spcBef>
                <a:spcPts val="95"/>
              </a:spcBef>
            </a:pPr>
            <a:r>
              <a:rPr sz="2800" spc="-5" dirty="0"/>
              <a:t>Gradient Descent and </a:t>
            </a:r>
            <a:r>
              <a:rPr sz="2800" dirty="0"/>
              <a:t>the </a:t>
            </a:r>
            <a:r>
              <a:rPr sz="2800" spc="-5" dirty="0"/>
              <a:t>Delta</a:t>
            </a:r>
            <a:r>
              <a:rPr sz="2800" spc="10" dirty="0"/>
              <a:t> </a:t>
            </a:r>
            <a:r>
              <a:rPr sz="2800" spc="-5" dirty="0"/>
              <a:t>Rule</a:t>
            </a:r>
            <a:endParaRPr sz="2800" dirty="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51</a:t>
            </a:fld>
            <a:endParaRPr dirty="0"/>
          </a:p>
        </p:txBody>
      </p:sp>
      <p:sp>
        <p:nvSpPr>
          <p:cNvPr id="7" name="Rectangle 6">
            <a:extLst>
              <a:ext uri="{FF2B5EF4-FFF2-40B4-BE49-F238E27FC236}">
                <a16:creationId xmlns:a16="http://schemas.microsoft.com/office/drawing/2014/main" id="{51933A22-5A9C-470B-BD98-A67583C897A0}"/>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D074C89-00E2-4679-BDB1-91EC02C7D2F8}"/>
              </a:ext>
            </a:extLst>
          </p:cNvPr>
          <p:cNvCxnSpPr/>
          <p:nvPr/>
        </p:nvCxnSpPr>
        <p:spPr>
          <a:xfrm>
            <a:off x="152400" y="1295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51A7473-BBF0-4CC5-A2C2-0193026E2FA8}"/>
              </a:ext>
            </a:extLst>
          </p:cNvPr>
          <p:cNvPicPr>
            <a:picLocks noChangeAspect="1"/>
          </p:cNvPicPr>
          <p:nvPr/>
        </p:nvPicPr>
        <p:blipFill>
          <a:blip r:embed="rId2"/>
          <a:stretch>
            <a:fillRect/>
          </a:stretch>
        </p:blipFill>
        <p:spPr>
          <a:xfrm>
            <a:off x="1524000" y="1550233"/>
            <a:ext cx="9776342" cy="4648198"/>
          </a:xfrm>
          <a:prstGeom prst="rect">
            <a:avLst/>
          </a:prstGeom>
        </p:spPr>
      </p:pic>
    </p:spTree>
    <p:extLst>
      <p:ext uri="{BB962C8B-B14F-4D97-AF65-F5344CB8AC3E}">
        <p14:creationId xmlns:p14="http://schemas.microsoft.com/office/powerpoint/2010/main" val="2918770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462671"/>
            <a:ext cx="5604510" cy="452120"/>
          </a:xfrm>
          <a:prstGeom prst="rect">
            <a:avLst/>
          </a:prstGeom>
        </p:spPr>
        <p:txBody>
          <a:bodyPr vert="horz" wrap="square" lIns="0" tIns="12065" rIns="0" bIns="0" rtlCol="0">
            <a:spAutoFit/>
          </a:bodyPr>
          <a:lstStyle/>
          <a:p>
            <a:pPr marL="12700">
              <a:lnSpc>
                <a:spcPct val="100000"/>
              </a:lnSpc>
              <a:spcBef>
                <a:spcPts val="95"/>
              </a:spcBef>
            </a:pPr>
            <a:r>
              <a:rPr sz="2800" spc="-5" dirty="0"/>
              <a:t>Gradient Descent and </a:t>
            </a:r>
            <a:r>
              <a:rPr sz="2800" dirty="0"/>
              <a:t>the </a:t>
            </a:r>
            <a:r>
              <a:rPr sz="2800" spc="-5" dirty="0"/>
              <a:t>Delta</a:t>
            </a:r>
            <a:r>
              <a:rPr sz="2800" spc="10" dirty="0"/>
              <a:t> </a:t>
            </a:r>
            <a:r>
              <a:rPr sz="2800" spc="-5" dirty="0"/>
              <a:t>Rule</a:t>
            </a:r>
            <a:endParaRPr sz="2800" dirty="0"/>
          </a:p>
        </p:txBody>
      </p:sp>
      <p:sp>
        <p:nvSpPr>
          <p:cNvPr id="3" name="object 3"/>
          <p:cNvSpPr txBox="1"/>
          <p:nvPr/>
        </p:nvSpPr>
        <p:spPr>
          <a:xfrm>
            <a:off x="916941" y="1488685"/>
            <a:ext cx="7846059" cy="3696525"/>
          </a:xfrm>
          <a:prstGeom prst="rect">
            <a:avLst/>
          </a:prstGeom>
        </p:spPr>
        <p:txBody>
          <a:bodyPr vert="horz" wrap="square" lIns="0" tIns="53975" rIns="0" bIns="0" rtlCol="0">
            <a:spAutoFit/>
          </a:bodyPr>
          <a:lstStyle/>
          <a:p>
            <a:pPr marL="241300" marR="5080" indent="-228600" algn="just">
              <a:lnSpc>
                <a:spcPts val="2590"/>
              </a:lnSpc>
              <a:spcBef>
                <a:spcPts val="425"/>
              </a:spcBef>
              <a:buFont typeface="Arial"/>
              <a:buChar char="•"/>
              <a:tabLst>
                <a:tab pos="241300" algn="l"/>
              </a:tabLst>
            </a:pPr>
            <a:r>
              <a:rPr sz="2400" dirty="0">
                <a:latin typeface="Times New Roman"/>
                <a:cs typeface="Times New Roman"/>
              </a:rPr>
              <a:t>If the </a:t>
            </a:r>
            <a:r>
              <a:rPr sz="2400" b="1" spc="-5" dirty="0">
                <a:latin typeface="Times New Roman"/>
                <a:cs typeface="Times New Roman"/>
              </a:rPr>
              <a:t>training examples </a:t>
            </a:r>
            <a:r>
              <a:rPr sz="2400" b="1" dirty="0">
                <a:latin typeface="Times New Roman"/>
                <a:cs typeface="Times New Roman"/>
              </a:rPr>
              <a:t>are </a:t>
            </a:r>
            <a:r>
              <a:rPr sz="2400" b="1" spc="-5" dirty="0">
                <a:latin typeface="Times New Roman"/>
                <a:cs typeface="Times New Roman"/>
              </a:rPr>
              <a:t>not linearly separable</a:t>
            </a:r>
            <a:r>
              <a:rPr sz="2400" spc="-5" dirty="0">
                <a:latin typeface="Times New Roman"/>
                <a:cs typeface="Times New Roman"/>
              </a:rPr>
              <a:t>, the delta </a:t>
            </a:r>
            <a:r>
              <a:rPr sz="2400" dirty="0">
                <a:latin typeface="Times New Roman"/>
                <a:cs typeface="Times New Roman"/>
              </a:rPr>
              <a:t>rule </a:t>
            </a:r>
            <a:r>
              <a:rPr sz="2400" spc="-10" dirty="0">
                <a:latin typeface="Times New Roman"/>
                <a:cs typeface="Times New Roman"/>
              </a:rPr>
              <a:t>converges </a:t>
            </a:r>
            <a:r>
              <a:rPr sz="2400" dirty="0">
                <a:latin typeface="Times New Roman"/>
                <a:cs typeface="Times New Roman"/>
              </a:rPr>
              <a:t>toward  a best-fit </a:t>
            </a:r>
            <a:r>
              <a:rPr sz="2400" spc="-5" dirty="0">
                <a:latin typeface="Times New Roman"/>
                <a:cs typeface="Times New Roman"/>
              </a:rPr>
              <a:t>approximation </a:t>
            </a:r>
            <a:r>
              <a:rPr sz="2400" dirty="0">
                <a:latin typeface="Times New Roman"/>
                <a:cs typeface="Times New Roman"/>
              </a:rPr>
              <a:t>to the </a:t>
            </a:r>
            <a:r>
              <a:rPr sz="2400" spc="-10" dirty="0">
                <a:latin typeface="Times New Roman"/>
                <a:cs typeface="Times New Roman"/>
              </a:rPr>
              <a:t>target</a:t>
            </a:r>
            <a:r>
              <a:rPr sz="2400" spc="-105" dirty="0">
                <a:latin typeface="Times New Roman"/>
                <a:cs typeface="Times New Roman"/>
              </a:rPr>
              <a:t> </a:t>
            </a:r>
            <a:r>
              <a:rPr sz="2400" dirty="0">
                <a:latin typeface="Times New Roman"/>
                <a:cs typeface="Times New Roman"/>
              </a:rPr>
              <a:t>concept.</a:t>
            </a:r>
            <a:endParaRPr lang="en-GB" sz="2400" dirty="0">
              <a:latin typeface="Times New Roman"/>
              <a:cs typeface="Times New Roman"/>
            </a:endParaRPr>
          </a:p>
          <a:p>
            <a:pPr marL="241300" marR="5080" indent="-228600" algn="just">
              <a:lnSpc>
                <a:spcPts val="2590"/>
              </a:lnSpc>
              <a:spcBef>
                <a:spcPts val="425"/>
              </a:spcBef>
              <a:buFont typeface="Arial"/>
              <a:buChar char="•"/>
              <a:tabLst>
                <a:tab pos="241300" algn="l"/>
              </a:tabLst>
            </a:pPr>
            <a:r>
              <a:rPr lang="en-US" sz="2400" dirty="0">
                <a:latin typeface="Times New Roman"/>
                <a:cs typeface="Times New Roman"/>
              </a:rPr>
              <a:t>OR,AND=Linearly separable, XOR = not linearly separable</a:t>
            </a:r>
            <a:endParaRPr sz="2400" dirty="0">
              <a:latin typeface="Times New Roman"/>
              <a:cs typeface="Times New Roman"/>
            </a:endParaRPr>
          </a:p>
          <a:p>
            <a:pPr marL="241300" marR="5715" indent="-228600" algn="just">
              <a:lnSpc>
                <a:spcPts val="2590"/>
              </a:lnSpc>
              <a:spcBef>
                <a:spcPts val="1005"/>
              </a:spcBef>
              <a:buFont typeface="Arial"/>
              <a:buChar char="•"/>
              <a:tabLst>
                <a:tab pos="241300" algn="l"/>
              </a:tabLst>
            </a:pPr>
            <a:r>
              <a:rPr sz="2400" dirty="0">
                <a:latin typeface="Times New Roman"/>
                <a:cs typeface="Times New Roman"/>
              </a:rPr>
              <a:t>The key </a:t>
            </a:r>
            <a:r>
              <a:rPr sz="2400" spc="-5" dirty="0">
                <a:latin typeface="Times New Roman"/>
                <a:cs typeface="Times New Roman"/>
              </a:rPr>
              <a:t>idea behind the </a:t>
            </a:r>
            <a:r>
              <a:rPr sz="2400" b="1" i="1" spc="-5" dirty="0">
                <a:latin typeface="Times New Roman"/>
                <a:cs typeface="Times New Roman"/>
              </a:rPr>
              <a:t>delta rule </a:t>
            </a:r>
            <a:r>
              <a:rPr sz="2400" dirty="0">
                <a:latin typeface="Times New Roman"/>
                <a:cs typeface="Times New Roman"/>
              </a:rPr>
              <a:t>is to use </a:t>
            </a:r>
            <a:r>
              <a:rPr sz="2400" b="1" i="1" dirty="0">
                <a:latin typeface="Times New Roman"/>
                <a:cs typeface="Times New Roman"/>
              </a:rPr>
              <a:t>gradient </a:t>
            </a:r>
            <a:r>
              <a:rPr sz="2400" b="1" i="1" spc="-5" dirty="0">
                <a:latin typeface="Times New Roman"/>
                <a:cs typeface="Times New Roman"/>
              </a:rPr>
              <a:t>descent </a:t>
            </a:r>
            <a:r>
              <a:rPr sz="2400" dirty="0">
                <a:latin typeface="Times New Roman"/>
                <a:cs typeface="Times New Roman"/>
              </a:rPr>
              <a:t>to </a:t>
            </a:r>
            <a:r>
              <a:rPr sz="2400" spc="-5" dirty="0">
                <a:latin typeface="Times New Roman"/>
                <a:cs typeface="Times New Roman"/>
              </a:rPr>
              <a:t>search the  hypothesis space </a:t>
            </a:r>
            <a:r>
              <a:rPr sz="2400" dirty="0">
                <a:latin typeface="Times New Roman"/>
                <a:cs typeface="Times New Roman"/>
              </a:rPr>
              <a:t>of </a:t>
            </a:r>
            <a:r>
              <a:rPr sz="2400" spc="-5" dirty="0">
                <a:latin typeface="Times New Roman"/>
                <a:cs typeface="Times New Roman"/>
              </a:rPr>
              <a:t>possible weight vectors </a:t>
            </a:r>
            <a:r>
              <a:rPr sz="2400" dirty="0">
                <a:latin typeface="Times New Roman"/>
                <a:cs typeface="Times New Roman"/>
              </a:rPr>
              <a:t>to find the </a:t>
            </a:r>
            <a:r>
              <a:rPr sz="2400" spc="-5" dirty="0">
                <a:latin typeface="Times New Roman"/>
                <a:cs typeface="Times New Roman"/>
              </a:rPr>
              <a:t>weights that best </a:t>
            </a:r>
            <a:r>
              <a:rPr sz="2400" dirty="0">
                <a:latin typeface="Times New Roman"/>
                <a:cs typeface="Times New Roman"/>
              </a:rPr>
              <a:t>fit </a:t>
            </a:r>
            <a:r>
              <a:rPr sz="2400" spc="-5" dirty="0">
                <a:latin typeface="Times New Roman"/>
                <a:cs typeface="Times New Roman"/>
              </a:rPr>
              <a:t>the  </a:t>
            </a:r>
            <a:r>
              <a:rPr sz="2400" dirty="0">
                <a:latin typeface="Times New Roman"/>
                <a:cs typeface="Times New Roman"/>
              </a:rPr>
              <a:t>training</a:t>
            </a:r>
            <a:r>
              <a:rPr sz="2400" spc="-35" dirty="0">
                <a:latin typeface="Times New Roman"/>
                <a:cs typeface="Times New Roman"/>
              </a:rPr>
              <a:t> </a:t>
            </a:r>
            <a:r>
              <a:rPr sz="2400" spc="-5" dirty="0">
                <a:latin typeface="Times New Roman"/>
                <a:cs typeface="Times New Roman"/>
              </a:rPr>
              <a:t>examples.</a:t>
            </a:r>
            <a:endParaRPr sz="2400" dirty="0">
              <a:latin typeface="Times New Roman"/>
              <a:cs typeface="Times New Roman"/>
            </a:endParaRPr>
          </a:p>
          <a:p>
            <a:pPr marL="12700" algn="just">
              <a:lnSpc>
                <a:spcPts val="2735"/>
              </a:lnSpc>
              <a:spcBef>
                <a:spcPts val="675"/>
              </a:spcBef>
            </a:pPr>
            <a:r>
              <a:rPr sz="2400" spc="-90" dirty="0">
                <a:latin typeface="Times New Roman"/>
                <a:cs typeface="Times New Roman"/>
              </a:rPr>
              <a:t>To</a:t>
            </a:r>
            <a:r>
              <a:rPr sz="2400" spc="140" dirty="0">
                <a:latin typeface="Times New Roman"/>
                <a:cs typeface="Times New Roman"/>
              </a:rPr>
              <a:t> </a:t>
            </a:r>
            <a:r>
              <a:rPr sz="2400" spc="-5" dirty="0">
                <a:latin typeface="Times New Roman"/>
                <a:cs typeface="Times New Roman"/>
              </a:rPr>
              <a:t>understand</a:t>
            </a:r>
            <a:r>
              <a:rPr sz="2400" spc="140" dirty="0">
                <a:latin typeface="Times New Roman"/>
                <a:cs typeface="Times New Roman"/>
              </a:rPr>
              <a:t> </a:t>
            </a:r>
            <a:r>
              <a:rPr sz="2400" dirty="0">
                <a:latin typeface="Times New Roman"/>
                <a:cs typeface="Times New Roman"/>
              </a:rPr>
              <a:t>the</a:t>
            </a:r>
            <a:r>
              <a:rPr sz="2400" spc="130" dirty="0">
                <a:latin typeface="Times New Roman"/>
                <a:cs typeface="Times New Roman"/>
              </a:rPr>
              <a:t> </a:t>
            </a:r>
            <a:r>
              <a:rPr sz="2400" spc="-5" dirty="0">
                <a:latin typeface="Times New Roman"/>
                <a:cs typeface="Times New Roman"/>
              </a:rPr>
              <a:t>delta</a:t>
            </a:r>
            <a:r>
              <a:rPr sz="2400" spc="140" dirty="0">
                <a:latin typeface="Times New Roman"/>
                <a:cs typeface="Times New Roman"/>
              </a:rPr>
              <a:t> </a:t>
            </a:r>
            <a:r>
              <a:rPr sz="2400" spc="-5" dirty="0">
                <a:latin typeface="Times New Roman"/>
                <a:cs typeface="Times New Roman"/>
              </a:rPr>
              <a:t>training</a:t>
            </a:r>
            <a:r>
              <a:rPr sz="2400" spc="130" dirty="0">
                <a:latin typeface="Times New Roman"/>
                <a:cs typeface="Times New Roman"/>
              </a:rPr>
              <a:t> </a:t>
            </a:r>
            <a:r>
              <a:rPr sz="2400" spc="-5" dirty="0">
                <a:latin typeface="Times New Roman"/>
                <a:cs typeface="Times New Roman"/>
              </a:rPr>
              <a:t>rule,</a:t>
            </a:r>
            <a:r>
              <a:rPr sz="2400" spc="140" dirty="0">
                <a:latin typeface="Times New Roman"/>
                <a:cs typeface="Times New Roman"/>
              </a:rPr>
              <a:t> </a:t>
            </a:r>
            <a:r>
              <a:rPr sz="2400" spc="-5" dirty="0">
                <a:latin typeface="Times New Roman"/>
                <a:cs typeface="Times New Roman"/>
              </a:rPr>
              <a:t>consider</a:t>
            </a:r>
            <a:r>
              <a:rPr sz="2400" spc="135" dirty="0">
                <a:latin typeface="Times New Roman"/>
                <a:cs typeface="Times New Roman"/>
              </a:rPr>
              <a:t> </a:t>
            </a:r>
            <a:r>
              <a:rPr sz="2400" spc="-5" dirty="0">
                <a:latin typeface="Times New Roman"/>
                <a:cs typeface="Times New Roman"/>
              </a:rPr>
              <a:t>the</a:t>
            </a:r>
            <a:r>
              <a:rPr sz="2400" spc="145" dirty="0">
                <a:latin typeface="Times New Roman"/>
                <a:cs typeface="Times New Roman"/>
              </a:rPr>
              <a:t> </a:t>
            </a:r>
            <a:r>
              <a:rPr sz="2400" spc="-5" dirty="0">
                <a:latin typeface="Times New Roman"/>
                <a:cs typeface="Times New Roman"/>
              </a:rPr>
              <a:t>task</a:t>
            </a:r>
            <a:r>
              <a:rPr sz="2400" spc="140" dirty="0">
                <a:latin typeface="Times New Roman"/>
                <a:cs typeface="Times New Roman"/>
              </a:rPr>
              <a:t> </a:t>
            </a:r>
            <a:r>
              <a:rPr sz="2400" spc="-5" dirty="0">
                <a:latin typeface="Times New Roman"/>
                <a:cs typeface="Times New Roman"/>
              </a:rPr>
              <a:t>of</a:t>
            </a:r>
            <a:r>
              <a:rPr sz="2400" spc="130" dirty="0">
                <a:latin typeface="Times New Roman"/>
                <a:cs typeface="Times New Roman"/>
              </a:rPr>
              <a:t> </a:t>
            </a:r>
            <a:r>
              <a:rPr sz="2400" spc="-5" dirty="0">
                <a:latin typeface="Times New Roman"/>
                <a:cs typeface="Times New Roman"/>
              </a:rPr>
              <a:t>training</a:t>
            </a:r>
            <a:r>
              <a:rPr sz="2400" spc="145" dirty="0">
                <a:latin typeface="Times New Roman"/>
                <a:cs typeface="Times New Roman"/>
              </a:rPr>
              <a:t> </a:t>
            </a:r>
            <a:r>
              <a:rPr sz="2400" dirty="0">
                <a:latin typeface="Times New Roman"/>
                <a:cs typeface="Times New Roman"/>
              </a:rPr>
              <a:t>an</a:t>
            </a:r>
            <a:r>
              <a:rPr sz="2400" spc="145" dirty="0">
                <a:latin typeface="Times New Roman"/>
                <a:cs typeface="Times New Roman"/>
              </a:rPr>
              <a:t> </a:t>
            </a:r>
            <a:r>
              <a:rPr sz="2400" spc="-5" dirty="0">
                <a:latin typeface="Times New Roman"/>
                <a:cs typeface="Times New Roman"/>
              </a:rPr>
              <a:t>un</a:t>
            </a:r>
            <a:r>
              <a:rPr lang="en-GB" sz="2400" spc="-5" dirty="0">
                <a:latin typeface="Times New Roman"/>
                <a:cs typeface="Times New Roman"/>
              </a:rPr>
              <a:t> </a:t>
            </a:r>
            <a:r>
              <a:rPr sz="2400" spc="-5" dirty="0" err="1">
                <a:latin typeface="Times New Roman"/>
                <a:cs typeface="Times New Roman"/>
              </a:rPr>
              <a:t>thresholded</a:t>
            </a:r>
            <a:r>
              <a:rPr lang="en-GB" sz="2400" spc="-5" dirty="0">
                <a:latin typeface="Times New Roman"/>
                <a:cs typeface="Times New Roman"/>
              </a:rPr>
              <a:t> </a:t>
            </a:r>
            <a:r>
              <a:rPr sz="2400" dirty="0">
                <a:latin typeface="Times New Roman"/>
                <a:cs typeface="Times New Roman"/>
              </a:rPr>
              <a:t>perceptron. That is, a linear unit for which the output </a:t>
            </a:r>
            <a:r>
              <a:rPr sz="2400" spc="-5" dirty="0">
                <a:latin typeface="Times New Roman"/>
                <a:cs typeface="Times New Roman"/>
              </a:rPr>
              <a:t>O </a:t>
            </a:r>
            <a:r>
              <a:rPr sz="2400" dirty="0">
                <a:latin typeface="Times New Roman"/>
                <a:cs typeface="Times New Roman"/>
              </a:rPr>
              <a:t>is given</a:t>
            </a:r>
            <a:r>
              <a:rPr sz="2400" spc="-185" dirty="0">
                <a:latin typeface="Times New Roman"/>
                <a:cs typeface="Times New Roman"/>
              </a:rPr>
              <a:t> </a:t>
            </a:r>
            <a:r>
              <a:rPr sz="2400" dirty="0">
                <a:latin typeface="Times New Roman"/>
                <a:cs typeface="Times New Roman"/>
              </a:rPr>
              <a:t>by</a:t>
            </a:r>
          </a:p>
        </p:txBody>
      </p:sp>
      <p:sp>
        <p:nvSpPr>
          <p:cNvPr id="4" name="object 4"/>
          <p:cNvSpPr/>
          <p:nvPr/>
        </p:nvSpPr>
        <p:spPr>
          <a:xfrm>
            <a:off x="1143000" y="5676516"/>
            <a:ext cx="6899191" cy="826851"/>
          </a:xfrm>
          <a:prstGeom prst="rect">
            <a:avLst/>
          </a:prstGeom>
          <a:blipFill>
            <a:blip r:embed="rId2" cstate="print"/>
            <a:stretch>
              <a:fillRect/>
            </a:stretch>
          </a:blipFill>
        </p:spPr>
        <p:txBody>
          <a:bodyPr wrap="square" lIns="0" tIns="0" rIns="0" bIns="0" rtlCol="0"/>
          <a:lstStyle/>
          <a:p>
            <a:endParaRPr dirty="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52</a:t>
            </a:fld>
            <a:endParaRPr dirty="0"/>
          </a:p>
        </p:txBody>
      </p:sp>
      <p:sp>
        <p:nvSpPr>
          <p:cNvPr id="7" name="Rectangle 6">
            <a:extLst>
              <a:ext uri="{FF2B5EF4-FFF2-40B4-BE49-F238E27FC236}">
                <a16:creationId xmlns:a16="http://schemas.microsoft.com/office/drawing/2014/main" id="{51933A22-5A9C-470B-BD98-A67583C897A0}"/>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D074C89-00E2-4679-BDB1-91EC02C7D2F8}"/>
              </a:ext>
            </a:extLst>
          </p:cNvPr>
          <p:cNvCxnSpPr/>
          <p:nvPr/>
        </p:nvCxnSpPr>
        <p:spPr>
          <a:xfrm>
            <a:off x="152400" y="1295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049ECF8-10EF-8D38-CAF1-ACDD0B03DF4B}"/>
              </a:ext>
            </a:extLst>
          </p:cNvPr>
          <p:cNvPicPr>
            <a:picLocks noChangeAspect="1"/>
          </p:cNvPicPr>
          <p:nvPr/>
        </p:nvPicPr>
        <p:blipFill rotWithShape="1">
          <a:blip r:embed="rId3"/>
          <a:srcRect l="52911" t="8699"/>
          <a:stretch/>
        </p:blipFill>
        <p:spPr>
          <a:xfrm>
            <a:off x="9145040" y="4151071"/>
            <a:ext cx="2524244" cy="1938870"/>
          </a:xfrm>
          <a:prstGeom prst="rect">
            <a:avLst/>
          </a:prstGeom>
        </p:spPr>
      </p:pic>
      <p:pic>
        <p:nvPicPr>
          <p:cNvPr id="9" name="Picture 8">
            <a:extLst>
              <a:ext uri="{FF2B5EF4-FFF2-40B4-BE49-F238E27FC236}">
                <a16:creationId xmlns:a16="http://schemas.microsoft.com/office/drawing/2014/main" id="{D7D140DC-AFB4-747E-6BB5-604EADEA389D}"/>
              </a:ext>
            </a:extLst>
          </p:cNvPr>
          <p:cNvPicPr>
            <a:picLocks noChangeAspect="1"/>
          </p:cNvPicPr>
          <p:nvPr/>
        </p:nvPicPr>
        <p:blipFill>
          <a:blip r:embed="rId4"/>
          <a:stretch>
            <a:fillRect/>
          </a:stretch>
        </p:blipFill>
        <p:spPr>
          <a:xfrm>
            <a:off x="9325635" y="1690376"/>
            <a:ext cx="2209945" cy="2133752"/>
          </a:xfrm>
          <a:prstGeom prst="rect">
            <a:avLst/>
          </a:prstGeom>
        </p:spPr>
      </p:pic>
    </p:spTree>
    <p:extLst>
      <p:ext uri="{BB962C8B-B14F-4D97-AF65-F5344CB8AC3E}">
        <p14:creationId xmlns:p14="http://schemas.microsoft.com/office/powerpoint/2010/main" val="37422325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40952" y="1411158"/>
            <a:ext cx="10359390" cy="720725"/>
          </a:xfrm>
          <a:prstGeom prst="rect">
            <a:avLst/>
          </a:prstGeom>
        </p:spPr>
        <p:txBody>
          <a:bodyPr vert="horz" wrap="square" lIns="0" tIns="53975" rIns="0" bIns="0" rtlCol="0">
            <a:spAutoFit/>
          </a:bodyPr>
          <a:lstStyle/>
          <a:p>
            <a:pPr marL="12700" marR="5080" indent="-635">
              <a:lnSpc>
                <a:spcPts val="2590"/>
              </a:lnSpc>
              <a:spcBef>
                <a:spcPts val="425"/>
              </a:spcBef>
            </a:pPr>
            <a:r>
              <a:rPr sz="2400" b="0" spc="-85" dirty="0">
                <a:latin typeface="Times New Roman"/>
                <a:cs typeface="Times New Roman"/>
              </a:rPr>
              <a:t>To </a:t>
            </a:r>
            <a:r>
              <a:rPr sz="2400" b="0" spc="-5" dirty="0">
                <a:latin typeface="Times New Roman"/>
                <a:cs typeface="Times New Roman"/>
              </a:rPr>
              <a:t>derive </a:t>
            </a:r>
            <a:r>
              <a:rPr sz="2400" b="0" dirty="0">
                <a:latin typeface="Times New Roman"/>
                <a:cs typeface="Times New Roman"/>
              </a:rPr>
              <a:t>a weight </a:t>
            </a:r>
            <a:r>
              <a:rPr sz="2400" b="0" spc="-5" dirty="0">
                <a:latin typeface="Times New Roman"/>
                <a:cs typeface="Times New Roman"/>
              </a:rPr>
              <a:t>learning </a:t>
            </a:r>
            <a:r>
              <a:rPr sz="2400" b="0" dirty="0">
                <a:latin typeface="Times New Roman"/>
                <a:cs typeface="Times New Roman"/>
              </a:rPr>
              <a:t>rule for </a:t>
            </a:r>
            <a:r>
              <a:rPr sz="2400" b="0" spc="-5" dirty="0">
                <a:latin typeface="Times New Roman"/>
                <a:cs typeface="Times New Roman"/>
              </a:rPr>
              <a:t>linear units, specify </a:t>
            </a:r>
            <a:r>
              <a:rPr sz="2400" b="0" dirty="0">
                <a:latin typeface="Times New Roman"/>
                <a:cs typeface="Times New Roman"/>
              </a:rPr>
              <a:t>a </a:t>
            </a:r>
            <a:r>
              <a:rPr sz="2400" b="0" spc="-5" dirty="0">
                <a:latin typeface="Times New Roman"/>
                <a:cs typeface="Times New Roman"/>
              </a:rPr>
              <a:t>measure </a:t>
            </a:r>
            <a:r>
              <a:rPr sz="2400" b="0" dirty="0">
                <a:latin typeface="Times New Roman"/>
                <a:cs typeface="Times New Roman"/>
              </a:rPr>
              <a:t>for the </a:t>
            </a:r>
            <a:r>
              <a:rPr sz="2400" i="1" spc="-5" dirty="0">
                <a:latin typeface="Times New Roman"/>
                <a:cs typeface="Times New Roman"/>
              </a:rPr>
              <a:t>training  </a:t>
            </a:r>
            <a:r>
              <a:rPr sz="2400" i="1" dirty="0">
                <a:latin typeface="Times New Roman"/>
                <a:cs typeface="Times New Roman"/>
              </a:rPr>
              <a:t>error </a:t>
            </a:r>
            <a:r>
              <a:rPr sz="2400" b="0" spc="-5" dirty="0">
                <a:latin typeface="Times New Roman"/>
                <a:cs typeface="Times New Roman"/>
              </a:rPr>
              <a:t>of </a:t>
            </a:r>
            <a:r>
              <a:rPr sz="2400" b="0" dirty="0">
                <a:latin typeface="Times New Roman"/>
                <a:cs typeface="Times New Roman"/>
              </a:rPr>
              <a:t>a hypothesis (weight vector), relative to the training</a:t>
            </a:r>
            <a:r>
              <a:rPr sz="2400" b="0" spc="-165" dirty="0">
                <a:latin typeface="Times New Roman"/>
                <a:cs typeface="Times New Roman"/>
              </a:rPr>
              <a:t> </a:t>
            </a:r>
            <a:r>
              <a:rPr sz="2400" b="0" spc="-5" dirty="0">
                <a:latin typeface="Times New Roman"/>
                <a:cs typeface="Times New Roman"/>
              </a:rPr>
              <a:t>examples.</a:t>
            </a:r>
            <a:endParaRPr sz="2400" dirty="0">
              <a:latin typeface="Times New Roman"/>
              <a:cs typeface="Times New Roman"/>
            </a:endParaRPr>
          </a:p>
        </p:txBody>
      </p:sp>
      <p:sp>
        <p:nvSpPr>
          <p:cNvPr id="3" name="object 3"/>
          <p:cNvSpPr/>
          <p:nvPr/>
        </p:nvSpPr>
        <p:spPr>
          <a:xfrm>
            <a:off x="1524000" y="4822566"/>
            <a:ext cx="252729" cy="61594"/>
          </a:xfrm>
          <a:custGeom>
            <a:avLst/>
            <a:gdLst/>
            <a:ahLst/>
            <a:cxnLst/>
            <a:rect l="l" t="t" r="r" b="b"/>
            <a:pathLst>
              <a:path w="252730" h="61595">
                <a:moveTo>
                  <a:pt x="220979" y="0"/>
                </a:moveTo>
                <a:lnTo>
                  <a:pt x="214371" y="7501"/>
                </a:lnTo>
                <a:lnTo>
                  <a:pt x="234314" y="24764"/>
                </a:lnTo>
                <a:lnTo>
                  <a:pt x="0" y="24764"/>
                </a:lnTo>
                <a:lnTo>
                  <a:pt x="0" y="36457"/>
                </a:lnTo>
                <a:lnTo>
                  <a:pt x="234314" y="36457"/>
                </a:lnTo>
                <a:lnTo>
                  <a:pt x="214371" y="53720"/>
                </a:lnTo>
                <a:lnTo>
                  <a:pt x="220979" y="61222"/>
                </a:lnTo>
                <a:lnTo>
                  <a:pt x="252221" y="34171"/>
                </a:lnTo>
                <a:lnTo>
                  <a:pt x="252221" y="27050"/>
                </a:lnTo>
                <a:lnTo>
                  <a:pt x="220979" y="0"/>
                </a:lnTo>
                <a:close/>
              </a:path>
            </a:pathLst>
          </a:custGeom>
          <a:solidFill>
            <a:srgbClr val="000000"/>
          </a:solidFill>
        </p:spPr>
        <p:txBody>
          <a:bodyPr wrap="square" lIns="0" tIns="0" rIns="0" bIns="0" rtlCol="0"/>
          <a:lstStyle/>
          <a:p>
            <a:endParaRPr/>
          </a:p>
        </p:txBody>
      </p:sp>
      <p:sp>
        <p:nvSpPr>
          <p:cNvPr id="4" name="object 4"/>
          <p:cNvSpPr txBox="1"/>
          <p:nvPr/>
        </p:nvSpPr>
        <p:spPr>
          <a:xfrm>
            <a:off x="953847" y="3373184"/>
            <a:ext cx="6930996" cy="2705868"/>
          </a:xfrm>
          <a:prstGeom prst="rect">
            <a:avLst/>
          </a:prstGeom>
        </p:spPr>
        <p:txBody>
          <a:bodyPr vert="horz" wrap="square" lIns="0" tIns="129539" rIns="0" bIns="0" rtlCol="0">
            <a:spAutoFit/>
          </a:bodyPr>
          <a:lstStyle/>
          <a:p>
            <a:pPr marL="38100">
              <a:lnSpc>
                <a:spcPct val="100000"/>
              </a:lnSpc>
              <a:spcBef>
                <a:spcPts val="1019"/>
              </a:spcBef>
            </a:pPr>
            <a:r>
              <a:rPr sz="2400" spc="-5" dirty="0">
                <a:latin typeface="Times New Roman"/>
                <a:cs typeface="Times New Roman"/>
              </a:rPr>
              <a:t>Where,</a:t>
            </a:r>
            <a:endParaRPr sz="2400" dirty="0">
              <a:latin typeface="Times New Roman"/>
              <a:cs typeface="Times New Roman"/>
            </a:endParaRPr>
          </a:p>
          <a:p>
            <a:pPr marL="266700" indent="-229235">
              <a:lnSpc>
                <a:spcPct val="100000"/>
              </a:lnSpc>
              <a:spcBef>
                <a:spcPts val="775"/>
              </a:spcBef>
              <a:buFont typeface="Arial"/>
              <a:buChar char="•"/>
              <a:tabLst>
                <a:tab pos="266065" algn="l"/>
                <a:tab pos="267335" algn="l"/>
              </a:tabLst>
            </a:pPr>
            <a:r>
              <a:rPr sz="2000" dirty="0">
                <a:latin typeface="Times New Roman"/>
                <a:cs typeface="Times New Roman"/>
              </a:rPr>
              <a:t>D is </a:t>
            </a:r>
            <a:r>
              <a:rPr sz="2000" spc="-5" dirty="0">
                <a:latin typeface="Times New Roman"/>
                <a:cs typeface="Times New Roman"/>
              </a:rPr>
              <a:t>the </a:t>
            </a:r>
            <a:r>
              <a:rPr sz="2000" dirty="0">
                <a:latin typeface="Times New Roman"/>
                <a:cs typeface="Times New Roman"/>
              </a:rPr>
              <a:t>set of training</a:t>
            </a:r>
            <a:r>
              <a:rPr sz="2000" spc="-75" dirty="0">
                <a:latin typeface="Times New Roman"/>
                <a:cs typeface="Times New Roman"/>
              </a:rPr>
              <a:t> </a:t>
            </a:r>
            <a:r>
              <a:rPr sz="2000" spc="-5" dirty="0">
                <a:latin typeface="Times New Roman"/>
                <a:cs typeface="Times New Roman"/>
              </a:rPr>
              <a:t>examples,</a:t>
            </a:r>
            <a:endParaRPr sz="2000" dirty="0">
              <a:latin typeface="Times New Roman"/>
              <a:cs typeface="Times New Roman"/>
            </a:endParaRPr>
          </a:p>
          <a:p>
            <a:pPr marL="266700" indent="-229235">
              <a:lnSpc>
                <a:spcPct val="100000"/>
              </a:lnSpc>
              <a:spcBef>
                <a:spcPts val="755"/>
              </a:spcBef>
              <a:buFont typeface="Arial"/>
              <a:buChar char="•"/>
              <a:tabLst>
                <a:tab pos="266065" algn="l"/>
                <a:tab pos="267335" algn="l"/>
              </a:tabLst>
            </a:pPr>
            <a:r>
              <a:rPr sz="2000" spc="5" dirty="0">
                <a:latin typeface="Times New Roman"/>
                <a:cs typeface="Times New Roman"/>
              </a:rPr>
              <a:t>t</a:t>
            </a:r>
            <a:r>
              <a:rPr sz="1950" spc="7" baseline="-21367" dirty="0">
                <a:latin typeface="Times New Roman"/>
                <a:cs typeface="Times New Roman"/>
              </a:rPr>
              <a:t>d </a:t>
            </a:r>
            <a:r>
              <a:rPr sz="2000" dirty="0">
                <a:latin typeface="Times New Roman"/>
                <a:cs typeface="Times New Roman"/>
              </a:rPr>
              <a:t>is the </a:t>
            </a:r>
            <a:r>
              <a:rPr sz="2000" spc="-10" dirty="0">
                <a:latin typeface="Times New Roman"/>
                <a:cs typeface="Times New Roman"/>
              </a:rPr>
              <a:t>target </a:t>
            </a:r>
            <a:r>
              <a:rPr sz="2000" dirty="0">
                <a:latin typeface="Times New Roman"/>
                <a:cs typeface="Times New Roman"/>
              </a:rPr>
              <a:t>output for training </a:t>
            </a:r>
            <a:r>
              <a:rPr sz="2000" spc="-5" dirty="0">
                <a:latin typeface="Times New Roman"/>
                <a:cs typeface="Times New Roman"/>
              </a:rPr>
              <a:t>example</a:t>
            </a:r>
            <a:r>
              <a:rPr sz="2000" spc="-325" dirty="0">
                <a:latin typeface="Times New Roman"/>
                <a:cs typeface="Times New Roman"/>
              </a:rPr>
              <a:t> </a:t>
            </a:r>
            <a:r>
              <a:rPr sz="2000" dirty="0">
                <a:latin typeface="Times New Roman"/>
                <a:cs typeface="Times New Roman"/>
              </a:rPr>
              <a:t>d,</a:t>
            </a:r>
          </a:p>
          <a:p>
            <a:pPr marL="266700" indent="-228600">
              <a:lnSpc>
                <a:spcPct val="100000"/>
              </a:lnSpc>
              <a:spcBef>
                <a:spcPts val="770"/>
              </a:spcBef>
              <a:buFont typeface="Arial"/>
              <a:buChar char="•"/>
              <a:tabLst>
                <a:tab pos="266065" algn="l"/>
                <a:tab pos="266700" algn="l"/>
              </a:tabLst>
            </a:pPr>
            <a:r>
              <a:rPr sz="2000" spc="10" dirty="0">
                <a:latin typeface="Times New Roman"/>
                <a:cs typeface="Times New Roman"/>
              </a:rPr>
              <a:t>o</a:t>
            </a:r>
            <a:r>
              <a:rPr sz="1950" spc="15" baseline="-21367" dirty="0">
                <a:latin typeface="Times New Roman"/>
                <a:cs typeface="Times New Roman"/>
              </a:rPr>
              <a:t>d </a:t>
            </a:r>
            <a:r>
              <a:rPr sz="2000" dirty="0">
                <a:latin typeface="Times New Roman"/>
                <a:cs typeface="Times New Roman"/>
              </a:rPr>
              <a:t>is the output of the linear unit for training </a:t>
            </a:r>
            <a:r>
              <a:rPr sz="2000" spc="-5" dirty="0">
                <a:latin typeface="Times New Roman"/>
                <a:cs typeface="Times New Roman"/>
              </a:rPr>
              <a:t>example</a:t>
            </a:r>
            <a:r>
              <a:rPr sz="2000" spc="-55" dirty="0">
                <a:latin typeface="Times New Roman"/>
                <a:cs typeface="Times New Roman"/>
              </a:rPr>
              <a:t> </a:t>
            </a:r>
            <a:r>
              <a:rPr sz="2000" dirty="0">
                <a:latin typeface="Times New Roman"/>
                <a:cs typeface="Times New Roman"/>
              </a:rPr>
              <a:t>d</a:t>
            </a:r>
          </a:p>
          <a:p>
            <a:pPr marL="266065" marR="30480" indent="-228600">
              <a:lnSpc>
                <a:spcPts val="2160"/>
              </a:lnSpc>
              <a:spcBef>
                <a:spcPts val="1030"/>
              </a:spcBef>
              <a:buFont typeface="Arial"/>
              <a:buChar char="•"/>
              <a:tabLst>
                <a:tab pos="266065" algn="l"/>
                <a:tab pos="266700" algn="l"/>
              </a:tabLst>
            </a:pPr>
            <a:r>
              <a:rPr sz="2000" dirty="0">
                <a:latin typeface="Times New Roman"/>
                <a:cs typeface="Times New Roman"/>
              </a:rPr>
              <a:t>E </a:t>
            </a:r>
            <a:r>
              <a:rPr sz="2000" dirty="0">
                <a:latin typeface="Cambria Math"/>
                <a:cs typeface="Cambria Math"/>
              </a:rPr>
              <a:t>[ w ] </a:t>
            </a:r>
            <a:r>
              <a:rPr sz="2000" dirty="0">
                <a:latin typeface="Times New Roman"/>
                <a:cs typeface="Times New Roman"/>
              </a:rPr>
              <a:t>is </a:t>
            </a:r>
            <a:r>
              <a:rPr sz="2000" spc="-5" dirty="0">
                <a:latin typeface="Times New Roman"/>
                <a:cs typeface="Times New Roman"/>
              </a:rPr>
              <a:t>simply </a:t>
            </a:r>
            <a:r>
              <a:rPr sz="2000" dirty="0">
                <a:latin typeface="Times New Roman"/>
                <a:cs typeface="Times New Roman"/>
              </a:rPr>
              <a:t>half the squared </a:t>
            </a:r>
            <a:r>
              <a:rPr sz="2000" spc="-5" dirty="0">
                <a:latin typeface="Times New Roman"/>
                <a:cs typeface="Times New Roman"/>
              </a:rPr>
              <a:t>difference </a:t>
            </a:r>
            <a:r>
              <a:rPr sz="2000" dirty="0">
                <a:latin typeface="Times New Roman"/>
                <a:cs typeface="Times New Roman"/>
              </a:rPr>
              <a:t>between the </a:t>
            </a:r>
            <a:r>
              <a:rPr sz="2000" spc="-10" dirty="0">
                <a:latin typeface="Times New Roman"/>
                <a:cs typeface="Times New Roman"/>
              </a:rPr>
              <a:t>target </a:t>
            </a:r>
            <a:r>
              <a:rPr sz="2000" dirty="0">
                <a:latin typeface="Times New Roman"/>
                <a:cs typeface="Times New Roman"/>
              </a:rPr>
              <a:t>output </a:t>
            </a:r>
            <a:r>
              <a:rPr sz="2000" spc="10" dirty="0">
                <a:latin typeface="Times New Roman"/>
                <a:cs typeface="Times New Roman"/>
              </a:rPr>
              <a:t>t</a:t>
            </a:r>
            <a:r>
              <a:rPr sz="1950" spc="15" baseline="-21367" dirty="0">
                <a:latin typeface="Times New Roman"/>
                <a:cs typeface="Times New Roman"/>
              </a:rPr>
              <a:t>d </a:t>
            </a:r>
            <a:r>
              <a:rPr sz="2000" dirty="0">
                <a:latin typeface="Times New Roman"/>
                <a:cs typeface="Times New Roman"/>
              </a:rPr>
              <a:t>and the linear unit output  </a:t>
            </a:r>
            <a:r>
              <a:rPr sz="2000" spc="5" dirty="0">
                <a:latin typeface="Times New Roman"/>
                <a:cs typeface="Times New Roman"/>
              </a:rPr>
              <a:t>o</a:t>
            </a:r>
            <a:r>
              <a:rPr sz="1950" spc="7" baseline="-21367" dirty="0">
                <a:latin typeface="Times New Roman"/>
                <a:cs typeface="Times New Roman"/>
              </a:rPr>
              <a:t>d</a:t>
            </a:r>
            <a:r>
              <a:rPr sz="2000" spc="5" dirty="0">
                <a:latin typeface="Times New Roman"/>
                <a:cs typeface="Times New Roman"/>
              </a:rPr>
              <a:t>, </a:t>
            </a:r>
            <a:r>
              <a:rPr sz="2000" spc="-10" dirty="0">
                <a:latin typeface="Times New Roman"/>
                <a:cs typeface="Times New Roman"/>
              </a:rPr>
              <a:t>summed </a:t>
            </a:r>
            <a:r>
              <a:rPr sz="2000" dirty="0">
                <a:latin typeface="Times New Roman"/>
                <a:cs typeface="Times New Roman"/>
              </a:rPr>
              <a:t>over </a:t>
            </a:r>
            <a:r>
              <a:rPr sz="2000" spc="-5" dirty="0">
                <a:latin typeface="Times New Roman"/>
                <a:cs typeface="Times New Roman"/>
              </a:rPr>
              <a:t>all </a:t>
            </a:r>
            <a:r>
              <a:rPr sz="2000" dirty="0">
                <a:latin typeface="Times New Roman"/>
                <a:cs typeface="Times New Roman"/>
              </a:rPr>
              <a:t>training</a:t>
            </a:r>
            <a:r>
              <a:rPr sz="2000" spc="-80" dirty="0">
                <a:latin typeface="Times New Roman"/>
                <a:cs typeface="Times New Roman"/>
              </a:rPr>
              <a:t> </a:t>
            </a:r>
            <a:r>
              <a:rPr sz="2000" spc="-5" dirty="0">
                <a:latin typeface="Times New Roman"/>
                <a:cs typeface="Times New Roman"/>
              </a:rPr>
              <a:t>examples.</a:t>
            </a:r>
            <a:endParaRPr sz="2000" dirty="0">
              <a:latin typeface="Times New Roman"/>
              <a:cs typeface="Times New Roman"/>
            </a:endParaRPr>
          </a:p>
        </p:txBody>
      </p:sp>
      <p:sp>
        <p:nvSpPr>
          <p:cNvPr id="5" name="object 5"/>
          <p:cNvSpPr/>
          <p:nvPr/>
        </p:nvSpPr>
        <p:spPr>
          <a:xfrm>
            <a:off x="3013251" y="2428147"/>
            <a:ext cx="6165498" cy="661415"/>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53</a:t>
            </a:fld>
            <a:endParaRPr dirty="0"/>
          </a:p>
        </p:txBody>
      </p:sp>
      <p:sp>
        <p:nvSpPr>
          <p:cNvPr id="8" name="Rectangle 7">
            <a:extLst>
              <a:ext uri="{FF2B5EF4-FFF2-40B4-BE49-F238E27FC236}">
                <a16:creationId xmlns:a16="http://schemas.microsoft.com/office/drawing/2014/main" id="{06516E9A-CAE1-4FEB-8EB3-2C2B59F77DE5}"/>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F414EAB-D98A-45B9-AFC9-2E067F29FC15}"/>
              </a:ext>
            </a:extLst>
          </p:cNvPr>
          <p:cNvCxnSpPr/>
          <p:nvPr/>
        </p:nvCxnSpPr>
        <p:spPr>
          <a:xfrm>
            <a:off x="191164" y="8382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7729640-C698-4D9D-B7CB-37EAFE60ABB7}"/>
              </a:ext>
            </a:extLst>
          </p:cNvPr>
          <p:cNvPicPr>
            <a:picLocks noChangeAspect="1"/>
          </p:cNvPicPr>
          <p:nvPr/>
        </p:nvPicPr>
        <p:blipFill>
          <a:blip r:embed="rId3"/>
          <a:stretch>
            <a:fillRect/>
          </a:stretch>
        </p:blipFill>
        <p:spPr>
          <a:xfrm>
            <a:off x="8654638" y="3714839"/>
            <a:ext cx="3195320" cy="2216336"/>
          </a:xfrm>
          <a:prstGeom prst="rect">
            <a:avLst/>
          </a:prstGeom>
        </p:spPr>
      </p:pic>
      <p:sp>
        <p:nvSpPr>
          <p:cNvPr id="10" name="object 2">
            <a:extLst>
              <a:ext uri="{FF2B5EF4-FFF2-40B4-BE49-F238E27FC236}">
                <a16:creationId xmlns:a16="http://schemas.microsoft.com/office/drawing/2014/main" id="{4B49EA9F-26EA-9DBF-797C-AA6342843B16}"/>
              </a:ext>
            </a:extLst>
          </p:cNvPr>
          <p:cNvSpPr txBox="1">
            <a:spLocks/>
          </p:cNvSpPr>
          <p:nvPr/>
        </p:nvSpPr>
        <p:spPr>
          <a:xfrm>
            <a:off x="418395" y="265243"/>
            <a:ext cx="5604510" cy="452120"/>
          </a:xfrm>
          <a:prstGeom prst="rect">
            <a:avLst/>
          </a:prstGeom>
        </p:spPr>
        <p:txBody>
          <a:bodyPr vert="horz" wrap="square" lIns="0" tIns="12065" rIns="0" bIns="0" rtlCol="0">
            <a:spAutoFit/>
          </a:bodyPr>
          <a:lstStyle>
            <a:lvl1pPr>
              <a:defRPr sz="3200" b="1" i="0">
                <a:solidFill>
                  <a:schemeClr val="tx1"/>
                </a:solidFill>
                <a:latin typeface="Times New Roman"/>
                <a:ea typeface="+mj-ea"/>
                <a:cs typeface="Times New Roman"/>
              </a:defRPr>
            </a:lvl1pPr>
          </a:lstStyle>
          <a:p>
            <a:pPr marL="12700">
              <a:spcBef>
                <a:spcPts val="95"/>
              </a:spcBef>
            </a:pPr>
            <a:r>
              <a:rPr lang="en-GB" sz="2800" kern="0" spc="-5"/>
              <a:t>Gradient Descent and </a:t>
            </a:r>
            <a:r>
              <a:rPr lang="en-GB" sz="2800" kern="0"/>
              <a:t>the </a:t>
            </a:r>
            <a:r>
              <a:rPr lang="en-GB" sz="2800" kern="0" spc="-5"/>
              <a:t>Delta</a:t>
            </a:r>
            <a:r>
              <a:rPr lang="en-GB" sz="2800" kern="0" spc="10"/>
              <a:t> </a:t>
            </a:r>
            <a:r>
              <a:rPr lang="en-GB" sz="2800" kern="0" spc="-5"/>
              <a:t>Rule</a:t>
            </a:r>
            <a:endParaRPr lang="en-GB" sz="2800" kern="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54</a:t>
            </a:fld>
            <a:endParaRPr dirty="0"/>
          </a:p>
        </p:txBody>
      </p:sp>
      <p:sp>
        <p:nvSpPr>
          <p:cNvPr id="2" name="object 2"/>
          <p:cNvSpPr txBox="1">
            <a:spLocks noGrp="1"/>
          </p:cNvSpPr>
          <p:nvPr>
            <p:ph type="title"/>
          </p:nvPr>
        </p:nvSpPr>
        <p:spPr>
          <a:xfrm>
            <a:off x="381000" y="476738"/>
            <a:ext cx="5021580" cy="452120"/>
          </a:xfrm>
          <a:prstGeom prst="rect">
            <a:avLst/>
          </a:prstGeom>
        </p:spPr>
        <p:txBody>
          <a:bodyPr vert="horz" wrap="square" lIns="0" tIns="12065" rIns="0" bIns="0" rtlCol="0">
            <a:spAutoFit/>
          </a:bodyPr>
          <a:lstStyle/>
          <a:p>
            <a:pPr marL="12700">
              <a:lnSpc>
                <a:spcPct val="100000"/>
              </a:lnSpc>
              <a:spcBef>
                <a:spcPts val="95"/>
              </a:spcBef>
            </a:pPr>
            <a:r>
              <a:rPr sz="2800" spc="-15" dirty="0"/>
              <a:t>Visualizing </a:t>
            </a:r>
            <a:r>
              <a:rPr sz="2800" dirty="0"/>
              <a:t>the Hypothesis</a:t>
            </a:r>
            <a:r>
              <a:rPr sz="2800" spc="-45" dirty="0"/>
              <a:t> </a:t>
            </a:r>
            <a:r>
              <a:rPr sz="2800" dirty="0"/>
              <a:t>Space</a:t>
            </a:r>
          </a:p>
        </p:txBody>
      </p:sp>
      <p:sp>
        <p:nvSpPr>
          <p:cNvPr id="3" name="object 3"/>
          <p:cNvSpPr txBox="1"/>
          <p:nvPr/>
        </p:nvSpPr>
        <p:spPr>
          <a:xfrm>
            <a:off x="891540" y="1488685"/>
            <a:ext cx="10410190" cy="4191635"/>
          </a:xfrm>
          <a:prstGeom prst="rect">
            <a:avLst/>
          </a:prstGeom>
        </p:spPr>
        <p:txBody>
          <a:bodyPr vert="horz" wrap="square" lIns="0" tIns="48895" rIns="0" bIns="0" rtlCol="0">
            <a:spAutoFit/>
          </a:bodyPr>
          <a:lstStyle/>
          <a:p>
            <a:pPr marL="266700" marR="30480" indent="-229235" algn="just">
              <a:lnSpc>
                <a:spcPct val="90100"/>
              </a:lnSpc>
              <a:spcBef>
                <a:spcPts val="385"/>
              </a:spcBef>
              <a:buFont typeface="Arial"/>
              <a:buChar char="•"/>
              <a:tabLst>
                <a:tab pos="266700" algn="l"/>
              </a:tabLst>
            </a:pPr>
            <a:r>
              <a:rPr sz="2400" spc="-85" dirty="0">
                <a:latin typeface="Times New Roman"/>
                <a:cs typeface="Times New Roman"/>
              </a:rPr>
              <a:t>To </a:t>
            </a:r>
            <a:r>
              <a:rPr sz="2400" spc="-5" dirty="0">
                <a:latin typeface="Times New Roman"/>
                <a:cs typeface="Times New Roman"/>
              </a:rPr>
              <a:t>understand the gradient descent algorithm, it </a:t>
            </a:r>
            <a:r>
              <a:rPr sz="2400" dirty="0">
                <a:latin typeface="Times New Roman"/>
                <a:cs typeface="Times New Roman"/>
              </a:rPr>
              <a:t>is </a:t>
            </a:r>
            <a:r>
              <a:rPr sz="2400" spc="-5" dirty="0">
                <a:latin typeface="Times New Roman"/>
                <a:cs typeface="Times New Roman"/>
              </a:rPr>
              <a:t>helpful to visualize the entire  hypothesis </a:t>
            </a:r>
            <a:r>
              <a:rPr sz="2400" dirty="0">
                <a:latin typeface="Times New Roman"/>
                <a:cs typeface="Times New Roman"/>
              </a:rPr>
              <a:t>space of </a:t>
            </a:r>
            <a:r>
              <a:rPr sz="2400" spc="-5" dirty="0">
                <a:latin typeface="Times New Roman"/>
                <a:cs typeface="Times New Roman"/>
              </a:rPr>
              <a:t>possible weight vectors and </a:t>
            </a:r>
            <a:r>
              <a:rPr sz="2400" dirty="0">
                <a:latin typeface="Times New Roman"/>
                <a:cs typeface="Times New Roman"/>
              </a:rPr>
              <a:t>their </a:t>
            </a:r>
            <a:r>
              <a:rPr sz="2400" spc="-5" dirty="0">
                <a:latin typeface="Times New Roman"/>
                <a:cs typeface="Times New Roman"/>
              </a:rPr>
              <a:t>associated </a:t>
            </a:r>
            <a:r>
              <a:rPr sz="2400" dirty="0">
                <a:latin typeface="Times New Roman"/>
                <a:cs typeface="Times New Roman"/>
              </a:rPr>
              <a:t>E </a:t>
            </a:r>
            <a:r>
              <a:rPr sz="2400" spc="-5" dirty="0">
                <a:latin typeface="Times New Roman"/>
                <a:cs typeface="Times New Roman"/>
              </a:rPr>
              <a:t>values </a:t>
            </a:r>
            <a:r>
              <a:rPr sz="2400" dirty="0">
                <a:latin typeface="Times New Roman"/>
                <a:cs typeface="Times New Roman"/>
              </a:rPr>
              <a:t>as  </a:t>
            </a:r>
            <a:r>
              <a:rPr sz="2400" spc="-5" dirty="0">
                <a:latin typeface="Times New Roman"/>
                <a:cs typeface="Times New Roman"/>
              </a:rPr>
              <a:t>shown </a:t>
            </a:r>
            <a:r>
              <a:rPr sz="2400" dirty="0">
                <a:latin typeface="Times New Roman"/>
                <a:cs typeface="Times New Roman"/>
              </a:rPr>
              <a:t>in below</a:t>
            </a:r>
            <a:r>
              <a:rPr sz="2400" spc="-5" dirty="0">
                <a:latin typeface="Times New Roman"/>
                <a:cs typeface="Times New Roman"/>
              </a:rPr>
              <a:t> </a:t>
            </a:r>
            <a:r>
              <a:rPr sz="2400" dirty="0">
                <a:latin typeface="Times New Roman"/>
                <a:cs typeface="Times New Roman"/>
              </a:rPr>
              <a:t>figure.</a:t>
            </a:r>
          </a:p>
          <a:p>
            <a:pPr marL="266700" marR="33655" indent="-228600" algn="just">
              <a:lnSpc>
                <a:spcPts val="2590"/>
              </a:lnSpc>
              <a:spcBef>
                <a:spcPts val="1035"/>
              </a:spcBef>
              <a:buFont typeface="Arial"/>
              <a:buChar char="•"/>
              <a:tabLst>
                <a:tab pos="266700" algn="l"/>
              </a:tabLst>
            </a:pPr>
            <a:r>
              <a:rPr sz="2400" dirty="0">
                <a:latin typeface="Times New Roman"/>
                <a:cs typeface="Times New Roman"/>
              </a:rPr>
              <a:t>Here the </a:t>
            </a:r>
            <a:r>
              <a:rPr sz="2400" spc="-5" dirty="0">
                <a:latin typeface="Times New Roman"/>
                <a:cs typeface="Times New Roman"/>
              </a:rPr>
              <a:t>axes w</a:t>
            </a:r>
            <a:r>
              <a:rPr sz="2400" spc="-7" baseline="-20833" dirty="0">
                <a:latin typeface="Times New Roman"/>
                <a:cs typeface="Times New Roman"/>
              </a:rPr>
              <a:t>0 </a:t>
            </a:r>
            <a:r>
              <a:rPr sz="2400" dirty="0">
                <a:latin typeface="Times New Roman"/>
                <a:cs typeface="Times New Roman"/>
              </a:rPr>
              <a:t>and w</a:t>
            </a:r>
            <a:r>
              <a:rPr sz="2400" baseline="-20833" dirty="0">
                <a:latin typeface="Times New Roman"/>
                <a:cs typeface="Times New Roman"/>
              </a:rPr>
              <a:t>l </a:t>
            </a:r>
            <a:r>
              <a:rPr sz="2400" spc="-5" dirty="0">
                <a:latin typeface="Times New Roman"/>
                <a:cs typeface="Times New Roman"/>
              </a:rPr>
              <a:t>represent possible values </a:t>
            </a:r>
            <a:r>
              <a:rPr sz="2400" dirty="0">
                <a:latin typeface="Times New Roman"/>
                <a:cs typeface="Times New Roman"/>
              </a:rPr>
              <a:t>for the two weights of a </a:t>
            </a:r>
            <a:r>
              <a:rPr sz="2400" spc="-5" dirty="0">
                <a:latin typeface="Times New Roman"/>
                <a:cs typeface="Times New Roman"/>
              </a:rPr>
              <a:t>simple  </a:t>
            </a:r>
            <a:r>
              <a:rPr sz="2400" dirty="0">
                <a:latin typeface="Times New Roman"/>
                <a:cs typeface="Times New Roman"/>
              </a:rPr>
              <a:t>linear unit. The </a:t>
            </a:r>
            <a:r>
              <a:rPr sz="2400" spc="-5" dirty="0">
                <a:latin typeface="Times New Roman"/>
                <a:cs typeface="Times New Roman"/>
              </a:rPr>
              <a:t>w</a:t>
            </a:r>
            <a:r>
              <a:rPr sz="2400" spc="-7" baseline="-20833" dirty="0">
                <a:latin typeface="Times New Roman"/>
                <a:cs typeface="Times New Roman"/>
              </a:rPr>
              <a:t>0</a:t>
            </a:r>
            <a:r>
              <a:rPr sz="2400" spc="-5" dirty="0">
                <a:latin typeface="Times New Roman"/>
                <a:cs typeface="Times New Roman"/>
              </a:rPr>
              <a:t>, w</a:t>
            </a:r>
            <a:r>
              <a:rPr sz="2400" spc="-7" baseline="-20833" dirty="0">
                <a:latin typeface="Times New Roman"/>
                <a:cs typeface="Times New Roman"/>
              </a:rPr>
              <a:t>l </a:t>
            </a:r>
            <a:r>
              <a:rPr sz="2400" dirty="0">
                <a:latin typeface="Times New Roman"/>
                <a:cs typeface="Times New Roman"/>
              </a:rPr>
              <a:t>plane therefore represents the entire hypothesis</a:t>
            </a:r>
            <a:r>
              <a:rPr sz="2400" spc="-380" dirty="0">
                <a:latin typeface="Times New Roman"/>
                <a:cs typeface="Times New Roman"/>
              </a:rPr>
              <a:t> </a:t>
            </a:r>
            <a:r>
              <a:rPr sz="2400" dirty="0">
                <a:latin typeface="Times New Roman"/>
                <a:cs typeface="Times New Roman"/>
              </a:rPr>
              <a:t>space.</a:t>
            </a:r>
          </a:p>
          <a:p>
            <a:pPr marL="266700" indent="-228600" algn="just">
              <a:lnSpc>
                <a:spcPts val="2735"/>
              </a:lnSpc>
              <a:spcBef>
                <a:spcPts val="670"/>
              </a:spcBef>
              <a:buFont typeface="Arial"/>
              <a:buChar char="•"/>
              <a:tabLst>
                <a:tab pos="266700" algn="l"/>
              </a:tabLst>
            </a:pPr>
            <a:r>
              <a:rPr sz="2400" spc="-5" dirty="0">
                <a:latin typeface="Times New Roman"/>
                <a:cs typeface="Times New Roman"/>
              </a:rPr>
              <a:t>The vertical </a:t>
            </a:r>
            <a:r>
              <a:rPr sz="2400" dirty="0">
                <a:latin typeface="Times New Roman"/>
                <a:cs typeface="Times New Roman"/>
              </a:rPr>
              <a:t>axis </a:t>
            </a:r>
            <a:r>
              <a:rPr sz="2400" spc="-5" dirty="0">
                <a:latin typeface="Times New Roman"/>
                <a:cs typeface="Times New Roman"/>
              </a:rPr>
              <a:t>indicates </a:t>
            </a:r>
            <a:r>
              <a:rPr sz="2400" dirty="0">
                <a:latin typeface="Times New Roman"/>
                <a:cs typeface="Times New Roman"/>
              </a:rPr>
              <a:t>the </a:t>
            </a:r>
            <a:r>
              <a:rPr sz="2400" spc="-5" dirty="0">
                <a:latin typeface="Times New Roman"/>
                <a:cs typeface="Times New Roman"/>
              </a:rPr>
              <a:t>error </a:t>
            </a:r>
            <a:r>
              <a:rPr sz="2400" dirty="0">
                <a:latin typeface="Times New Roman"/>
                <a:cs typeface="Times New Roman"/>
              </a:rPr>
              <a:t>E </a:t>
            </a:r>
            <a:r>
              <a:rPr sz="2400" spc="-5" dirty="0">
                <a:latin typeface="Times New Roman"/>
                <a:cs typeface="Times New Roman"/>
              </a:rPr>
              <a:t>relative </a:t>
            </a:r>
            <a:r>
              <a:rPr sz="2400" dirty="0">
                <a:latin typeface="Times New Roman"/>
                <a:cs typeface="Times New Roman"/>
              </a:rPr>
              <a:t>to </a:t>
            </a:r>
            <a:r>
              <a:rPr sz="2400" spc="-5" dirty="0">
                <a:latin typeface="Times New Roman"/>
                <a:cs typeface="Times New Roman"/>
              </a:rPr>
              <a:t>some fixed </a:t>
            </a:r>
            <a:r>
              <a:rPr sz="2400" dirty="0">
                <a:latin typeface="Times New Roman"/>
                <a:cs typeface="Times New Roman"/>
              </a:rPr>
              <a:t>set </a:t>
            </a:r>
            <a:r>
              <a:rPr sz="2400" spc="-5" dirty="0">
                <a:latin typeface="Times New Roman"/>
                <a:cs typeface="Times New Roman"/>
              </a:rPr>
              <a:t>of</a:t>
            </a:r>
            <a:r>
              <a:rPr sz="2400" spc="545" dirty="0">
                <a:latin typeface="Times New Roman"/>
                <a:cs typeface="Times New Roman"/>
              </a:rPr>
              <a:t> </a:t>
            </a:r>
            <a:r>
              <a:rPr sz="2400" spc="-5" dirty="0">
                <a:latin typeface="Times New Roman"/>
                <a:cs typeface="Times New Roman"/>
              </a:rPr>
              <a:t>training</a:t>
            </a:r>
            <a:endParaRPr sz="2400" dirty="0">
              <a:latin typeface="Times New Roman"/>
              <a:cs typeface="Times New Roman"/>
            </a:endParaRPr>
          </a:p>
          <a:p>
            <a:pPr marL="266700">
              <a:lnSpc>
                <a:spcPts val="2735"/>
              </a:lnSpc>
            </a:pPr>
            <a:r>
              <a:rPr sz="2400" spc="-5" dirty="0">
                <a:latin typeface="Times New Roman"/>
                <a:cs typeface="Times New Roman"/>
              </a:rPr>
              <a:t>examples.</a:t>
            </a:r>
            <a:endParaRPr sz="2400" dirty="0">
              <a:latin typeface="Times New Roman"/>
              <a:cs typeface="Times New Roman"/>
            </a:endParaRPr>
          </a:p>
          <a:p>
            <a:pPr marL="266700" marR="30480" indent="-229235">
              <a:lnSpc>
                <a:spcPts val="2590"/>
              </a:lnSpc>
              <a:spcBef>
                <a:spcPts val="1050"/>
              </a:spcBef>
              <a:buFont typeface="Arial"/>
              <a:buChar char="•"/>
              <a:tabLst>
                <a:tab pos="267335" algn="l"/>
                <a:tab pos="897255" algn="l"/>
                <a:tab pos="1764664" algn="l"/>
                <a:tab pos="2683510" algn="l"/>
                <a:tab pos="3214370" algn="l"/>
                <a:tab pos="4319270" algn="l"/>
                <a:tab pos="5473065" algn="l"/>
                <a:tab pos="5849620" algn="l"/>
                <a:tab pos="6445250" algn="l"/>
                <a:tab pos="7766684" algn="l"/>
                <a:tab pos="8626475" algn="l"/>
                <a:tab pos="9999980" algn="l"/>
              </a:tabLst>
            </a:pPr>
            <a:r>
              <a:rPr sz="2400" dirty="0">
                <a:latin typeface="Times New Roman"/>
                <a:cs typeface="Times New Roman"/>
              </a:rPr>
              <a:t>The	arrow	</a:t>
            </a:r>
            <a:r>
              <a:rPr sz="2400" spc="-5" dirty="0">
                <a:latin typeface="Times New Roman"/>
                <a:cs typeface="Times New Roman"/>
              </a:rPr>
              <a:t>shows	</a:t>
            </a:r>
            <a:r>
              <a:rPr sz="2400" dirty="0">
                <a:latin typeface="Times New Roman"/>
                <a:cs typeface="Times New Roman"/>
              </a:rPr>
              <a:t>the	neg</a:t>
            </a:r>
            <a:r>
              <a:rPr sz="2400" spc="-10" dirty="0">
                <a:latin typeface="Times New Roman"/>
                <a:cs typeface="Times New Roman"/>
              </a:rPr>
              <a:t>a</a:t>
            </a:r>
            <a:r>
              <a:rPr sz="2400" dirty="0">
                <a:latin typeface="Times New Roman"/>
                <a:cs typeface="Times New Roman"/>
              </a:rPr>
              <a:t>ted	gr</a:t>
            </a:r>
            <a:r>
              <a:rPr sz="2400" spc="-20" dirty="0">
                <a:latin typeface="Times New Roman"/>
                <a:cs typeface="Times New Roman"/>
              </a:rPr>
              <a:t>a</a:t>
            </a:r>
            <a:r>
              <a:rPr sz="2400" dirty="0">
                <a:latin typeface="Times New Roman"/>
                <a:cs typeface="Times New Roman"/>
              </a:rPr>
              <a:t>dient	</a:t>
            </a:r>
            <a:r>
              <a:rPr sz="2400" spc="-10" dirty="0">
                <a:latin typeface="Times New Roman"/>
                <a:cs typeface="Times New Roman"/>
              </a:rPr>
              <a:t>a</a:t>
            </a:r>
            <a:r>
              <a:rPr sz="2400" dirty="0">
                <a:latin typeface="Times New Roman"/>
                <a:cs typeface="Times New Roman"/>
              </a:rPr>
              <a:t>t	o</a:t>
            </a:r>
            <a:r>
              <a:rPr sz="2400" spc="-15" dirty="0">
                <a:latin typeface="Times New Roman"/>
                <a:cs typeface="Times New Roman"/>
              </a:rPr>
              <a:t>n</a:t>
            </a:r>
            <a:r>
              <a:rPr sz="2400" dirty="0">
                <a:latin typeface="Times New Roman"/>
                <a:cs typeface="Times New Roman"/>
              </a:rPr>
              <a:t>e	par</a:t>
            </a:r>
            <a:r>
              <a:rPr sz="2400" spc="-15" dirty="0">
                <a:latin typeface="Times New Roman"/>
                <a:cs typeface="Times New Roman"/>
              </a:rPr>
              <a:t>t</a:t>
            </a:r>
            <a:r>
              <a:rPr sz="2400" dirty="0">
                <a:latin typeface="Times New Roman"/>
                <a:cs typeface="Times New Roman"/>
              </a:rPr>
              <a:t>icu</a:t>
            </a:r>
            <a:r>
              <a:rPr sz="2400" spc="-15" dirty="0">
                <a:latin typeface="Times New Roman"/>
                <a:cs typeface="Times New Roman"/>
              </a:rPr>
              <a:t>l</a:t>
            </a:r>
            <a:r>
              <a:rPr sz="2400" dirty="0">
                <a:latin typeface="Times New Roman"/>
                <a:cs typeface="Times New Roman"/>
              </a:rPr>
              <a:t>ar	poi</a:t>
            </a:r>
            <a:r>
              <a:rPr sz="2400" spc="-10" dirty="0">
                <a:latin typeface="Times New Roman"/>
                <a:cs typeface="Times New Roman"/>
              </a:rPr>
              <a:t>n</a:t>
            </a:r>
            <a:r>
              <a:rPr sz="2400" dirty="0">
                <a:latin typeface="Times New Roman"/>
                <a:cs typeface="Times New Roman"/>
              </a:rPr>
              <a:t>t,	in</a:t>
            </a:r>
            <a:r>
              <a:rPr sz="2400" spc="-10" dirty="0">
                <a:latin typeface="Times New Roman"/>
                <a:cs typeface="Times New Roman"/>
              </a:rPr>
              <a:t>d</a:t>
            </a:r>
            <a:r>
              <a:rPr sz="2400" dirty="0">
                <a:latin typeface="Times New Roman"/>
                <a:cs typeface="Times New Roman"/>
              </a:rPr>
              <a:t>ic</a:t>
            </a:r>
            <a:r>
              <a:rPr sz="2400" spc="-15" dirty="0">
                <a:latin typeface="Times New Roman"/>
                <a:cs typeface="Times New Roman"/>
              </a:rPr>
              <a:t>a</a:t>
            </a:r>
            <a:r>
              <a:rPr sz="2400" dirty="0">
                <a:latin typeface="Times New Roman"/>
                <a:cs typeface="Times New Roman"/>
              </a:rPr>
              <a:t>ting	t</a:t>
            </a:r>
            <a:r>
              <a:rPr sz="2400" spc="-10" dirty="0">
                <a:latin typeface="Times New Roman"/>
                <a:cs typeface="Times New Roman"/>
              </a:rPr>
              <a:t>h</a:t>
            </a:r>
            <a:r>
              <a:rPr sz="2400" dirty="0">
                <a:latin typeface="Times New Roman"/>
                <a:cs typeface="Times New Roman"/>
              </a:rPr>
              <a:t>e  direction in the </a:t>
            </a:r>
            <a:r>
              <a:rPr sz="2400" spc="-5" dirty="0">
                <a:latin typeface="Times New Roman"/>
                <a:cs typeface="Times New Roman"/>
              </a:rPr>
              <a:t>w</a:t>
            </a:r>
            <a:r>
              <a:rPr sz="2400" spc="-7" baseline="-20833" dirty="0">
                <a:latin typeface="Times New Roman"/>
                <a:cs typeface="Times New Roman"/>
              </a:rPr>
              <a:t>0</a:t>
            </a:r>
            <a:r>
              <a:rPr sz="2400" spc="-5" dirty="0">
                <a:latin typeface="Times New Roman"/>
                <a:cs typeface="Times New Roman"/>
              </a:rPr>
              <a:t>, w</a:t>
            </a:r>
            <a:r>
              <a:rPr sz="2400" spc="-7" baseline="-20833" dirty="0">
                <a:latin typeface="Times New Roman"/>
                <a:cs typeface="Times New Roman"/>
              </a:rPr>
              <a:t>l </a:t>
            </a:r>
            <a:r>
              <a:rPr sz="2400" dirty="0">
                <a:latin typeface="Times New Roman"/>
                <a:cs typeface="Times New Roman"/>
              </a:rPr>
              <a:t>plane producing steepest descent along the error</a:t>
            </a:r>
            <a:r>
              <a:rPr sz="2400" spc="-355" dirty="0">
                <a:latin typeface="Times New Roman"/>
                <a:cs typeface="Times New Roman"/>
              </a:rPr>
              <a:t> </a:t>
            </a:r>
            <a:r>
              <a:rPr sz="2400" dirty="0">
                <a:latin typeface="Times New Roman"/>
                <a:cs typeface="Times New Roman"/>
              </a:rPr>
              <a:t>surface.</a:t>
            </a:r>
          </a:p>
          <a:p>
            <a:pPr marL="266065" marR="33020" indent="-228600">
              <a:lnSpc>
                <a:spcPts val="2590"/>
              </a:lnSpc>
              <a:spcBef>
                <a:spcPts val="1005"/>
              </a:spcBef>
              <a:buFont typeface="Arial"/>
              <a:buChar char="•"/>
              <a:tabLst>
                <a:tab pos="266700" algn="l"/>
              </a:tabLst>
            </a:pPr>
            <a:r>
              <a:rPr sz="2400" dirty="0">
                <a:latin typeface="Times New Roman"/>
                <a:cs typeface="Times New Roman"/>
              </a:rPr>
              <a:t>The error </a:t>
            </a:r>
            <a:r>
              <a:rPr sz="2400" spc="-5" dirty="0">
                <a:latin typeface="Times New Roman"/>
                <a:cs typeface="Times New Roman"/>
              </a:rPr>
              <a:t>surface shown </a:t>
            </a:r>
            <a:r>
              <a:rPr sz="2400" dirty="0">
                <a:latin typeface="Times New Roman"/>
                <a:cs typeface="Times New Roman"/>
              </a:rPr>
              <a:t>in </a:t>
            </a:r>
            <a:r>
              <a:rPr sz="2400" spc="-5" dirty="0">
                <a:latin typeface="Times New Roman"/>
                <a:cs typeface="Times New Roman"/>
              </a:rPr>
              <a:t>the figure </a:t>
            </a:r>
            <a:r>
              <a:rPr sz="2400" dirty="0">
                <a:latin typeface="Times New Roman"/>
                <a:cs typeface="Times New Roman"/>
              </a:rPr>
              <a:t>thus </a:t>
            </a:r>
            <a:r>
              <a:rPr sz="2400" spc="-5" dirty="0">
                <a:latin typeface="Times New Roman"/>
                <a:cs typeface="Times New Roman"/>
              </a:rPr>
              <a:t>summarizes the desirability </a:t>
            </a:r>
            <a:r>
              <a:rPr sz="2400" dirty="0">
                <a:latin typeface="Times New Roman"/>
                <a:cs typeface="Times New Roman"/>
              </a:rPr>
              <a:t>of every  weight vector in the hypothesis</a:t>
            </a:r>
            <a:r>
              <a:rPr sz="2400" spc="-65" dirty="0">
                <a:latin typeface="Times New Roman"/>
                <a:cs typeface="Times New Roman"/>
              </a:rPr>
              <a:t> </a:t>
            </a:r>
            <a:r>
              <a:rPr sz="2400" dirty="0">
                <a:latin typeface="Times New Roman"/>
                <a:cs typeface="Times New Roman"/>
              </a:rPr>
              <a:t>space</a:t>
            </a:r>
          </a:p>
        </p:txBody>
      </p:sp>
      <p:sp>
        <p:nvSpPr>
          <p:cNvPr id="6" name="Rectangle 5">
            <a:extLst>
              <a:ext uri="{FF2B5EF4-FFF2-40B4-BE49-F238E27FC236}">
                <a16:creationId xmlns:a16="http://schemas.microsoft.com/office/drawing/2014/main" id="{C528A3F0-262B-46B8-8702-2B75853F6C8F}"/>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0626D982-C681-407F-BABB-8F3344968D41}"/>
              </a:ext>
            </a:extLst>
          </p:cNvPr>
          <p:cNvCxnSpPr/>
          <p:nvPr/>
        </p:nvCxnSpPr>
        <p:spPr>
          <a:xfrm>
            <a:off x="152400" y="1295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50159" y="4234867"/>
            <a:ext cx="10234295" cy="2230120"/>
          </a:xfrm>
          <a:prstGeom prst="rect">
            <a:avLst/>
          </a:prstGeom>
        </p:spPr>
        <p:txBody>
          <a:bodyPr vert="horz" wrap="square" lIns="0" tIns="47625" rIns="0" bIns="0" rtlCol="0">
            <a:spAutoFit/>
          </a:bodyPr>
          <a:lstStyle/>
          <a:p>
            <a:pPr marL="241300" marR="358775" indent="-228600">
              <a:lnSpc>
                <a:spcPts val="2160"/>
              </a:lnSpc>
              <a:spcBef>
                <a:spcPts val="375"/>
              </a:spcBef>
              <a:buFont typeface="Arial"/>
              <a:buChar char="•"/>
              <a:tabLst>
                <a:tab pos="240665" algn="l"/>
                <a:tab pos="241300" algn="l"/>
              </a:tabLst>
            </a:pPr>
            <a:r>
              <a:rPr sz="2000" dirty="0">
                <a:latin typeface="Times New Roman"/>
                <a:cs typeface="Times New Roman"/>
              </a:rPr>
              <a:t>Given the way in which we chose to define E, for linear units this error surface </a:t>
            </a:r>
            <a:r>
              <a:rPr sz="2000" spc="-5" dirty="0">
                <a:latin typeface="Times New Roman"/>
                <a:cs typeface="Times New Roman"/>
              </a:rPr>
              <a:t>must </a:t>
            </a:r>
            <a:r>
              <a:rPr sz="2000" dirty="0">
                <a:latin typeface="Times New Roman"/>
                <a:cs typeface="Times New Roman"/>
              </a:rPr>
              <a:t>always</a:t>
            </a:r>
            <a:r>
              <a:rPr sz="2000" spc="-265" dirty="0">
                <a:latin typeface="Times New Roman"/>
                <a:cs typeface="Times New Roman"/>
              </a:rPr>
              <a:t> </a:t>
            </a:r>
            <a:r>
              <a:rPr sz="2000" dirty="0">
                <a:latin typeface="Times New Roman"/>
                <a:cs typeface="Times New Roman"/>
              </a:rPr>
              <a:t>be  parabolic with a single global</a:t>
            </a:r>
            <a:r>
              <a:rPr sz="2000" spc="-130" dirty="0">
                <a:latin typeface="Times New Roman"/>
                <a:cs typeface="Times New Roman"/>
              </a:rPr>
              <a:t> </a:t>
            </a:r>
            <a:r>
              <a:rPr sz="2000" spc="-10" dirty="0">
                <a:latin typeface="Times New Roman"/>
                <a:cs typeface="Times New Roman"/>
              </a:rPr>
              <a:t>minimum.</a:t>
            </a:r>
            <a:endParaRPr sz="2000" dirty="0">
              <a:latin typeface="Times New Roman"/>
              <a:cs typeface="Times New Roman"/>
            </a:endParaRPr>
          </a:p>
          <a:p>
            <a:pPr marL="12700">
              <a:lnSpc>
                <a:spcPts val="2280"/>
              </a:lnSpc>
              <a:spcBef>
                <a:spcPts val="725"/>
              </a:spcBef>
            </a:pPr>
            <a:r>
              <a:rPr sz="2000" dirty="0">
                <a:latin typeface="Times New Roman"/>
                <a:cs typeface="Times New Roman"/>
              </a:rPr>
              <a:t>Gradient descent search </a:t>
            </a:r>
            <a:r>
              <a:rPr sz="2000" spc="-5" dirty="0">
                <a:latin typeface="Times New Roman"/>
                <a:cs typeface="Times New Roman"/>
              </a:rPr>
              <a:t>determines </a:t>
            </a:r>
            <a:r>
              <a:rPr sz="2000" dirty="0">
                <a:latin typeface="Times New Roman"/>
                <a:cs typeface="Times New Roman"/>
              </a:rPr>
              <a:t>a weight vector that </a:t>
            </a:r>
            <a:r>
              <a:rPr sz="2000" spc="-10" dirty="0">
                <a:latin typeface="Times New Roman"/>
                <a:cs typeface="Times New Roman"/>
              </a:rPr>
              <a:t>minimizes </a:t>
            </a:r>
            <a:r>
              <a:rPr sz="2000" dirty="0">
                <a:latin typeface="Times New Roman"/>
                <a:cs typeface="Times New Roman"/>
              </a:rPr>
              <a:t>E by starting with an</a:t>
            </a:r>
            <a:r>
              <a:rPr sz="2000" spc="-165" dirty="0">
                <a:latin typeface="Times New Roman"/>
                <a:cs typeface="Times New Roman"/>
              </a:rPr>
              <a:t> </a:t>
            </a:r>
            <a:r>
              <a:rPr sz="2000" dirty="0">
                <a:latin typeface="Times New Roman"/>
                <a:cs typeface="Times New Roman"/>
              </a:rPr>
              <a:t>arbitrary</a:t>
            </a:r>
          </a:p>
          <a:p>
            <a:pPr marL="12700">
              <a:lnSpc>
                <a:spcPts val="2280"/>
              </a:lnSpc>
            </a:pPr>
            <a:r>
              <a:rPr sz="2000" spc="-5" dirty="0">
                <a:latin typeface="Times New Roman"/>
                <a:cs typeface="Times New Roman"/>
              </a:rPr>
              <a:t>initial </a:t>
            </a:r>
            <a:r>
              <a:rPr sz="2000" dirty="0">
                <a:latin typeface="Times New Roman"/>
                <a:cs typeface="Times New Roman"/>
              </a:rPr>
              <a:t>weight </a:t>
            </a:r>
            <a:r>
              <a:rPr sz="2000" spc="-15" dirty="0">
                <a:latin typeface="Times New Roman"/>
                <a:cs typeface="Times New Roman"/>
              </a:rPr>
              <a:t>vector, </a:t>
            </a:r>
            <a:r>
              <a:rPr sz="2000" dirty="0">
                <a:latin typeface="Times New Roman"/>
                <a:cs typeface="Times New Roman"/>
              </a:rPr>
              <a:t>then repeatedly </a:t>
            </a:r>
            <a:r>
              <a:rPr sz="2000" spc="-5" dirty="0">
                <a:latin typeface="Times New Roman"/>
                <a:cs typeface="Times New Roman"/>
              </a:rPr>
              <a:t>modifying </a:t>
            </a:r>
            <a:r>
              <a:rPr sz="2000" dirty="0">
                <a:latin typeface="Times New Roman"/>
                <a:cs typeface="Times New Roman"/>
              </a:rPr>
              <a:t>it in </a:t>
            </a:r>
            <a:r>
              <a:rPr sz="2000" spc="-5" dirty="0">
                <a:latin typeface="Times New Roman"/>
                <a:cs typeface="Times New Roman"/>
              </a:rPr>
              <a:t>small</a:t>
            </a:r>
            <a:r>
              <a:rPr sz="2000" spc="-175" dirty="0">
                <a:latin typeface="Times New Roman"/>
                <a:cs typeface="Times New Roman"/>
              </a:rPr>
              <a:t> </a:t>
            </a:r>
            <a:r>
              <a:rPr sz="2000" dirty="0">
                <a:latin typeface="Times New Roman"/>
                <a:cs typeface="Times New Roman"/>
              </a:rPr>
              <a:t>steps.</a:t>
            </a:r>
          </a:p>
          <a:p>
            <a:pPr marL="12700" marR="5080">
              <a:lnSpc>
                <a:spcPts val="2160"/>
              </a:lnSpc>
              <a:spcBef>
                <a:spcPts val="1030"/>
              </a:spcBef>
            </a:pPr>
            <a:r>
              <a:rPr sz="2000" dirty="0">
                <a:latin typeface="Times New Roman"/>
                <a:cs typeface="Times New Roman"/>
              </a:rPr>
              <a:t>At each </a:t>
            </a:r>
            <a:r>
              <a:rPr sz="2000" spc="-5" dirty="0">
                <a:latin typeface="Times New Roman"/>
                <a:cs typeface="Times New Roman"/>
              </a:rPr>
              <a:t>step, </a:t>
            </a:r>
            <a:r>
              <a:rPr sz="2000" dirty="0">
                <a:latin typeface="Times New Roman"/>
                <a:cs typeface="Times New Roman"/>
              </a:rPr>
              <a:t>the weight vector is </a:t>
            </a:r>
            <a:r>
              <a:rPr sz="2000" spc="-5" dirty="0">
                <a:latin typeface="Times New Roman"/>
                <a:cs typeface="Times New Roman"/>
              </a:rPr>
              <a:t>altered </a:t>
            </a:r>
            <a:r>
              <a:rPr sz="2000" dirty="0">
                <a:latin typeface="Times New Roman"/>
                <a:cs typeface="Times New Roman"/>
              </a:rPr>
              <a:t>in the direction that produces the steepest descent along</a:t>
            </a:r>
            <a:r>
              <a:rPr sz="2000" spc="-240" dirty="0">
                <a:latin typeface="Times New Roman"/>
                <a:cs typeface="Times New Roman"/>
              </a:rPr>
              <a:t> </a:t>
            </a:r>
            <a:r>
              <a:rPr sz="2000" dirty="0">
                <a:latin typeface="Times New Roman"/>
                <a:cs typeface="Times New Roman"/>
              </a:rPr>
              <a:t>the  error surface depicted in above figure. This process continues until the global </a:t>
            </a:r>
            <a:r>
              <a:rPr sz="2000" spc="-10" dirty="0">
                <a:latin typeface="Times New Roman"/>
                <a:cs typeface="Times New Roman"/>
              </a:rPr>
              <a:t>minimum </a:t>
            </a:r>
            <a:r>
              <a:rPr sz="2000" dirty="0">
                <a:latin typeface="Times New Roman"/>
                <a:cs typeface="Times New Roman"/>
              </a:rPr>
              <a:t>error is  reached.</a:t>
            </a:r>
          </a:p>
        </p:txBody>
      </p:sp>
      <p:sp>
        <p:nvSpPr>
          <p:cNvPr id="3" name="object 3"/>
          <p:cNvSpPr/>
          <p:nvPr/>
        </p:nvSpPr>
        <p:spPr>
          <a:xfrm>
            <a:off x="3672015" y="1167033"/>
            <a:ext cx="4790582" cy="2912199"/>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55</a:t>
            </a:fld>
            <a:endParaRPr dirty="0"/>
          </a:p>
        </p:txBody>
      </p:sp>
      <p:sp>
        <p:nvSpPr>
          <p:cNvPr id="6" name="Rectangle 5">
            <a:extLst>
              <a:ext uri="{FF2B5EF4-FFF2-40B4-BE49-F238E27FC236}">
                <a16:creationId xmlns:a16="http://schemas.microsoft.com/office/drawing/2014/main" id="{31EE7235-A776-4151-86A3-0A5113541508}"/>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2">
            <a:extLst>
              <a:ext uri="{FF2B5EF4-FFF2-40B4-BE49-F238E27FC236}">
                <a16:creationId xmlns:a16="http://schemas.microsoft.com/office/drawing/2014/main" id="{AB2C728A-5A77-B604-2057-6CDB6976EAEE}"/>
              </a:ext>
            </a:extLst>
          </p:cNvPr>
          <p:cNvSpPr txBox="1">
            <a:spLocks/>
          </p:cNvSpPr>
          <p:nvPr/>
        </p:nvSpPr>
        <p:spPr>
          <a:xfrm>
            <a:off x="457200" y="214579"/>
            <a:ext cx="5021580" cy="45212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IN" sz="2800" kern="0" spc="-15">
                <a:solidFill>
                  <a:sysClr val="windowText" lastClr="000000"/>
                </a:solidFill>
              </a:rPr>
              <a:t>Visualizing </a:t>
            </a:r>
            <a:r>
              <a:rPr lang="en-IN" sz="2800" kern="0">
                <a:solidFill>
                  <a:sysClr val="windowText" lastClr="000000"/>
                </a:solidFill>
              </a:rPr>
              <a:t>the Hypothesis</a:t>
            </a:r>
            <a:r>
              <a:rPr lang="en-IN" sz="2800" kern="0" spc="-45">
                <a:solidFill>
                  <a:sysClr val="windowText" lastClr="000000"/>
                </a:solidFill>
              </a:rPr>
              <a:t> </a:t>
            </a:r>
            <a:r>
              <a:rPr lang="en-IN" sz="2800" kern="0">
                <a:solidFill>
                  <a:sysClr val="windowText" lastClr="000000"/>
                </a:solidFill>
              </a:rPr>
              <a:t>Space</a:t>
            </a:r>
            <a:endParaRPr lang="en-IN" sz="2800" kern="0" dirty="0">
              <a:solidFill>
                <a:sysClr val="windowText" lastClr="00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461834"/>
            <a:ext cx="6135370" cy="452120"/>
          </a:xfrm>
          <a:prstGeom prst="rect">
            <a:avLst/>
          </a:prstGeom>
        </p:spPr>
        <p:txBody>
          <a:bodyPr vert="horz" wrap="square" lIns="0" tIns="12065" rIns="0" bIns="0" rtlCol="0">
            <a:spAutoFit/>
          </a:bodyPr>
          <a:lstStyle/>
          <a:p>
            <a:pPr marL="12700">
              <a:lnSpc>
                <a:spcPct val="100000"/>
              </a:lnSpc>
              <a:spcBef>
                <a:spcPts val="95"/>
              </a:spcBef>
            </a:pPr>
            <a:r>
              <a:rPr sz="2800" spc="-5" dirty="0"/>
              <a:t>Derivation </a:t>
            </a:r>
            <a:r>
              <a:rPr sz="2800" dirty="0"/>
              <a:t>of </a:t>
            </a:r>
            <a:r>
              <a:rPr sz="2800" spc="-5" dirty="0"/>
              <a:t>the Gradient Descent</a:t>
            </a:r>
            <a:r>
              <a:rPr sz="2800" spc="15" dirty="0"/>
              <a:t> </a:t>
            </a:r>
            <a:r>
              <a:rPr sz="2800" spc="-5" dirty="0"/>
              <a:t>Rule</a:t>
            </a:r>
            <a:endParaRPr sz="2800" dirty="0"/>
          </a:p>
        </p:txBody>
      </p:sp>
      <p:sp>
        <p:nvSpPr>
          <p:cNvPr id="3" name="object 3"/>
          <p:cNvSpPr/>
          <p:nvPr/>
        </p:nvSpPr>
        <p:spPr>
          <a:xfrm>
            <a:off x="4927091" y="2350770"/>
            <a:ext cx="302895" cy="73660"/>
          </a:xfrm>
          <a:custGeom>
            <a:avLst/>
            <a:gdLst/>
            <a:ahLst/>
            <a:cxnLst/>
            <a:rect l="l" t="t" r="r" b="b"/>
            <a:pathLst>
              <a:path w="302895" h="73660">
                <a:moveTo>
                  <a:pt x="265297" y="0"/>
                </a:moveTo>
                <a:lnTo>
                  <a:pt x="257434" y="8900"/>
                </a:lnTo>
                <a:lnTo>
                  <a:pt x="281299" y="29596"/>
                </a:lnTo>
                <a:lnTo>
                  <a:pt x="0" y="29596"/>
                </a:lnTo>
                <a:lnTo>
                  <a:pt x="0" y="43555"/>
                </a:lnTo>
                <a:lnTo>
                  <a:pt x="281299" y="43555"/>
                </a:lnTo>
                <a:lnTo>
                  <a:pt x="257434" y="64251"/>
                </a:lnTo>
                <a:lnTo>
                  <a:pt x="265297" y="73151"/>
                </a:lnTo>
                <a:lnTo>
                  <a:pt x="302757" y="40904"/>
                </a:lnTo>
                <a:lnTo>
                  <a:pt x="302757" y="32247"/>
                </a:lnTo>
                <a:lnTo>
                  <a:pt x="265297" y="0"/>
                </a:lnTo>
                <a:close/>
              </a:path>
            </a:pathLst>
          </a:custGeom>
          <a:solidFill>
            <a:srgbClr val="000000"/>
          </a:solidFill>
        </p:spPr>
        <p:txBody>
          <a:bodyPr wrap="square" lIns="0" tIns="0" rIns="0" bIns="0" rtlCol="0"/>
          <a:lstStyle/>
          <a:p>
            <a:endParaRPr/>
          </a:p>
        </p:txBody>
      </p:sp>
      <p:sp>
        <p:nvSpPr>
          <p:cNvPr id="4" name="object 4"/>
          <p:cNvSpPr/>
          <p:nvPr/>
        </p:nvSpPr>
        <p:spPr>
          <a:xfrm>
            <a:off x="2798063" y="2679954"/>
            <a:ext cx="302895" cy="73660"/>
          </a:xfrm>
          <a:custGeom>
            <a:avLst/>
            <a:gdLst/>
            <a:ahLst/>
            <a:cxnLst/>
            <a:rect l="l" t="t" r="r" b="b"/>
            <a:pathLst>
              <a:path w="302894" h="73660">
                <a:moveTo>
                  <a:pt x="265297" y="0"/>
                </a:moveTo>
                <a:lnTo>
                  <a:pt x="257434" y="8900"/>
                </a:lnTo>
                <a:lnTo>
                  <a:pt x="281299" y="29596"/>
                </a:lnTo>
                <a:lnTo>
                  <a:pt x="0" y="29596"/>
                </a:lnTo>
                <a:lnTo>
                  <a:pt x="0" y="43555"/>
                </a:lnTo>
                <a:lnTo>
                  <a:pt x="281299" y="43555"/>
                </a:lnTo>
                <a:lnTo>
                  <a:pt x="257434" y="64251"/>
                </a:lnTo>
                <a:lnTo>
                  <a:pt x="265297" y="73151"/>
                </a:lnTo>
                <a:lnTo>
                  <a:pt x="302757" y="40904"/>
                </a:lnTo>
                <a:lnTo>
                  <a:pt x="302757" y="32247"/>
                </a:lnTo>
                <a:lnTo>
                  <a:pt x="265297" y="0"/>
                </a:lnTo>
                <a:close/>
              </a:path>
            </a:pathLst>
          </a:custGeom>
          <a:solidFill>
            <a:srgbClr val="000000"/>
          </a:solidFill>
        </p:spPr>
        <p:txBody>
          <a:bodyPr wrap="square" lIns="0" tIns="0" rIns="0" bIns="0" rtlCol="0"/>
          <a:lstStyle/>
          <a:p>
            <a:endParaRPr/>
          </a:p>
        </p:txBody>
      </p:sp>
      <p:sp>
        <p:nvSpPr>
          <p:cNvPr id="5" name="object 5"/>
          <p:cNvSpPr txBox="1"/>
          <p:nvPr/>
        </p:nvSpPr>
        <p:spPr>
          <a:xfrm>
            <a:off x="916940" y="1399164"/>
            <a:ext cx="10358755" cy="1595120"/>
          </a:xfrm>
          <a:prstGeom prst="rect">
            <a:avLst/>
          </a:prstGeom>
        </p:spPr>
        <p:txBody>
          <a:bodyPr vert="horz" wrap="square" lIns="0" tIns="102235" rIns="0" bIns="0" rtlCol="0">
            <a:spAutoFit/>
          </a:bodyPr>
          <a:lstStyle/>
          <a:p>
            <a:pPr marL="12700" algn="just">
              <a:lnSpc>
                <a:spcPct val="100000"/>
              </a:lnSpc>
              <a:spcBef>
                <a:spcPts val="805"/>
              </a:spcBef>
            </a:pPr>
            <a:r>
              <a:rPr sz="2400" i="1" spc="-5" dirty="0">
                <a:latin typeface="Times New Roman"/>
                <a:cs typeface="Times New Roman"/>
              </a:rPr>
              <a:t>How </a:t>
            </a:r>
            <a:r>
              <a:rPr sz="2400" i="1" dirty="0">
                <a:latin typeface="Times New Roman"/>
                <a:cs typeface="Times New Roman"/>
              </a:rPr>
              <a:t>to calculate the </a:t>
            </a:r>
            <a:r>
              <a:rPr sz="2400" i="1" spc="-10" dirty="0">
                <a:latin typeface="Times New Roman"/>
                <a:cs typeface="Times New Roman"/>
              </a:rPr>
              <a:t>direction </a:t>
            </a:r>
            <a:r>
              <a:rPr sz="2400" i="1" dirty="0">
                <a:latin typeface="Times New Roman"/>
                <a:cs typeface="Times New Roman"/>
              </a:rPr>
              <a:t>of steepest descent along the </a:t>
            </a:r>
            <a:r>
              <a:rPr sz="2400" i="1" spc="-20" dirty="0">
                <a:latin typeface="Times New Roman"/>
                <a:cs typeface="Times New Roman"/>
              </a:rPr>
              <a:t>error</a:t>
            </a:r>
            <a:r>
              <a:rPr sz="2400" i="1" spc="-165" dirty="0">
                <a:latin typeface="Times New Roman"/>
                <a:cs typeface="Times New Roman"/>
              </a:rPr>
              <a:t> </a:t>
            </a:r>
            <a:r>
              <a:rPr sz="2400" i="1" dirty="0">
                <a:latin typeface="Times New Roman"/>
                <a:cs typeface="Times New Roman"/>
              </a:rPr>
              <a:t>surface?</a:t>
            </a:r>
            <a:endParaRPr sz="2400" dirty="0">
              <a:latin typeface="Times New Roman"/>
              <a:cs typeface="Times New Roman"/>
            </a:endParaRPr>
          </a:p>
          <a:p>
            <a:pPr marL="12700" marR="5080" indent="-635" algn="just">
              <a:lnSpc>
                <a:spcPct val="90100"/>
              </a:lnSpc>
              <a:spcBef>
                <a:spcPts val="990"/>
              </a:spcBef>
            </a:pPr>
            <a:r>
              <a:rPr sz="2400" dirty="0">
                <a:latin typeface="Times New Roman"/>
                <a:cs typeface="Times New Roman"/>
              </a:rPr>
              <a:t>The </a:t>
            </a:r>
            <a:r>
              <a:rPr sz="2400" spc="-5" dirty="0">
                <a:latin typeface="Times New Roman"/>
                <a:cs typeface="Times New Roman"/>
              </a:rPr>
              <a:t>direction of steepest </a:t>
            </a:r>
            <a:r>
              <a:rPr sz="2400" dirty="0">
                <a:latin typeface="Times New Roman"/>
                <a:cs typeface="Times New Roman"/>
              </a:rPr>
              <a:t>can </a:t>
            </a:r>
            <a:r>
              <a:rPr sz="2400" spc="-5" dirty="0">
                <a:latin typeface="Times New Roman"/>
                <a:cs typeface="Times New Roman"/>
              </a:rPr>
              <a:t>be found by computing </a:t>
            </a:r>
            <a:r>
              <a:rPr sz="2400" dirty="0">
                <a:latin typeface="Times New Roman"/>
                <a:cs typeface="Times New Roman"/>
              </a:rPr>
              <a:t>the </a:t>
            </a:r>
            <a:r>
              <a:rPr sz="2400" spc="-5" dirty="0">
                <a:latin typeface="Times New Roman"/>
                <a:cs typeface="Times New Roman"/>
              </a:rPr>
              <a:t>derivative of </a:t>
            </a:r>
            <a:r>
              <a:rPr sz="2400" dirty="0">
                <a:latin typeface="Times New Roman"/>
                <a:cs typeface="Times New Roman"/>
              </a:rPr>
              <a:t>E </a:t>
            </a:r>
            <a:r>
              <a:rPr sz="2400" spc="-5" dirty="0">
                <a:latin typeface="Times New Roman"/>
                <a:cs typeface="Times New Roman"/>
              </a:rPr>
              <a:t>with respect  </a:t>
            </a:r>
            <a:r>
              <a:rPr sz="2400" dirty="0">
                <a:latin typeface="Times New Roman"/>
                <a:cs typeface="Times New Roman"/>
              </a:rPr>
              <a:t>to </a:t>
            </a:r>
            <a:r>
              <a:rPr sz="2400" spc="-5" dirty="0">
                <a:latin typeface="Times New Roman"/>
                <a:cs typeface="Times New Roman"/>
              </a:rPr>
              <a:t>each component </a:t>
            </a:r>
            <a:r>
              <a:rPr sz="2400" dirty="0">
                <a:latin typeface="Times New Roman"/>
                <a:cs typeface="Times New Roman"/>
              </a:rPr>
              <a:t>of </a:t>
            </a:r>
            <a:r>
              <a:rPr sz="2400" spc="-5" dirty="0">
                <a:latin typeface="Times New Roman"/>
                <a:cs typeface="Times New Roman"/>
              </a:rPr>
              <a:t>the vector </a:t>
            </a:r>
            <a:r>
              <a:rPr sz="2400" dirty="0">
                <a:latin typeface="Cambria Math"/>
                <a:cs typeface="Cambria Math"/>
              </a:rPr>
              <a:t>w </a:t>
            </a:r>
            <a:r>
              <a:rPr sz="2400" dirty="0">
                <a:latin typeface="Times New Roman"/>
                <a:cs typeface="Times New Roman"/>
              </a:rPr>
              <a:t>. This </a:t>
            </a:r>
            <a:r>
              <a:rPr sz="2400" spc="-5" dirty="0">
                <a:latin typeface="Times New Roman"/>
                <a:cs typeface="Times New Roman"/>
              </a:rPr>
              <a:t>vector derivative </a:t>
            </a:r>
            <a:r>
              <a:rPr sz="2400" dirty="0">
                <a:latin typeface="Times New Roman"/>
                <a:cs typeface="Times New Roman"/>
              </a:rPr>
              <a:t>is </a:t>
            </a:r>
            <a:r>
              <a:rPr sz="2400" spc="-5" dirty="0">
                <a:latin typeface="Times New Roman"/>
                <a:cs typeface="Times New Roman"/>
              </a:rPr>
              <a:t>called the gradient </a:t>
            </a:r>
            <a:r>
              <a:rPr sz="2400" dirty="0">
                <a:latin typeface="Times New Roman"/>
                <a:cs typeface="Times New Roman"/>
              </a:rPr>
              <a:t>of E  with respect to </a:t>
            </a:r>
            <a:r>
              <a:rPr sz="2400" dirty="0">
                <a:latin typeface="Cambria Math"/>
                <a:cs typeface="Cambria Math"/>
              </a:rPr>
              <a:t>w </a:t>
            </a:r>
            <a:r>
              <a:rPr sz="2400" dirty="0">
                <a:latin typeface="Times New Roman"/>
                <a:cs typeface="Times New Roman"/>
              </a:rPr>
              <a:t>, written</a:t>
            </a:r>
            <a:r>
              <a:rPr sz="2400" spc="5" dirty="0">
                <a:latin typeface="Times New Roman"/>
                <a:cs typeface="Times New Roman"/>
              </a:rPr>
              <a:t> </a:t>
            </a:r>
            <a:r>
              <a:rPr sz="2400" dirty="0">
                <a:latin typeface="Times New Roman"/>
                <a:cs typeface="Times New Roman"/>
              </a:rPr>
              <a:t>as</a:t>
            </a:r>
          </a:p>
        </p:txBody>
      </p:sp>
      <p:sp>
        <p:nvSpPr>
          <p:cNvPr id="6" name="object 6"/>
          <p:cNvSpPr/>
          <p:nvPr/>
        </p:nvSpPr>
        <p:spPr>
          <a:xfrm>
            <a:off x="3101466" y="3179045"/>
            <a:ext cx="6162522" cy="686797"/>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047474" y="4138958"/>
            <a:ext cx="10021093" cy="2056541"/>
          </a:xfrm>
          <a:prstGeom prst="rect">
            <a:avLst/>
          </a:prstGeom>
          <a:blipFill>
            <a:blip r:embed="rId3" cstate="print"/>
            <a:stretch>
              <a:fillRect/>
            </a:stretch>
          </a:blip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56</a:t>
            </a:fld>
            <a:endParaRPr dirty="0"/>
          </a:p>
        </p:txBody>
      </p:sp>
      <p:sp>
        <p:nvSpPr>
          <p:cNvPr id="10" name="Rectangle 9">
            <a:extLst>
              <a:ext uri="{FF2B5EF4-FFF2-40B4-BE49-F238E27FC236}">
                <a16:creationId xmlns:a16="http://schemas.microsoft.com/office/drawing/2014/main" id="{EE65EFC6-9C9C-4529-817B-0D661E8E123E}"/>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88A5B7D-0CC0-4BE6-A3DD-0586CA84003B}"/>
              </a:ext>
            </a:extLst>
          </p:cNvPr>
          <p:cNvCxnSpPr/>
          <p:nvPr/>
        </p:nvCxnSpPr>
        <p:spPr>
          <a:xfrm>
            <a:off x="152400" y="1295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40" y="478022"/>
            <a:ext cx="10358755" cy="720725"/>
          </a:xfrm>
          <a:prstGeom prst="rect">
            <a:avLst/>
          </a:prstGeom>
        </p:spPr>
        <p:txBody>
          <a:bodyPr vert="horz" wrap="square" lIns="0" tIns="53975" rIns="0" bIns="0" rtlCol="0">
            <a:spAutoFit/>
          </a:bodyPr>
          <a:lstStyle/>
          <a:p>
            <a:pPr marL="241300" marR="5080" indent="-229235">
              <a:lnSpc>
                <a:spcPts val="2590"/>
              </a:lnSpc>
              <a:spcBef>
                <a:spcPts val="425"/>
              </a:spcBef>
              <a:buFont typeface="Arial"/>
              <a:buChar char="•"/>
              <a:tabLst>
                <a:tab pos="241300" algn="l"/>
              </a:tabLst>
            </a:pPr>
            <a:r>
              <a:rPr sz="2400" dirty="0">
                <a:latin typeface="Times New Roman"/>
                <a:cs typeface="Times New Roman"/>
              </a:rPr>
              <a:t>The </a:t>
            </a:r>
            <a:r>
              <a:rPr sz="2400" spc="-5" dirty="0">
                <a:latin typeface="Times New Roman"/>
                <a:cs typeface="Times New Roman"/>
              </a:rPr>
              <a:t>gradient specifies the direction </a:t>
            </a:r>
            <a:r>
              <a:rPr sz="2400" dirty="0">
                <a:latin typeface="Times New Roman"/>
                <a:cs typeface="Times New Roman"/>
              </a:rPr>
              <a:t>of steepest </a:t>
            </a:r>
            <a:r>
              <a:rPr sz="2400" spc="-5" dirty="0">
                <a:latin typeface="Times New Roman"/>
                <a:cs typeface="Times New Roman"/>
              </a:rPr>
              <a:t>increase </a:t>
            </a:r>
            <a:r>
              <a:rPr sz="2400" dirty="0">
                <a:latin typeface="Times New Roman"/>
                <a:cs typeface="Times New Roman"/>
              </a:rPr>
              <a:t>of </a:t>
            </a:r>
            <a:r>
              <a:rPr sz="2400" spc="-5" dirty="0">
                <a:latin typeface="Times New Roman"/>
                <a:cs typeface="Times New Roman"/>
              </a:rPr>
              <a:t>E, </a:t>
            </a:r>
            <a:r>
              <a:rPr sz="2400" dirty="0">
                <a:latin typeface="Times New Roman"/>
                <a:cs typeface="Times New Roman"/>
              </a:rPr>
              <a:t>the </a:t>
            </a:r>
            <a:r>
              <a:rPr sz="2400" spc="-5" dirty="0">
                <a:latin typeface="Times New Roman"/>
                <a:cs typeface="Times New Roman"/>
              </a:rPr>
              <a:t>training </a:t>
            </a:r>
            <a:r>
              <a:rPr sz="2400" dirty="0">
                <a:latin typeface="Times New Roman"/>
                <a:cs typeface="Times New Roman"/>
              </a:rPr>
              <a:t>rule for  gradient descent</a:t>
            </a:r>
            <a:r>
              <a:rPr sz="2400" spc="-55" dirty="0">
                <a:latin typeface="Times New Roman"/>
                <a:cs typeface="Times New Roman"/>
              </a:rPr>
              <a:t> </a:t>
            </a:r>
            <a:r>
              <a:rPr sz="2400" dirty="0">
                <a:latin typeface="Times New Roman"/>
                <a:cs typeface="Times New Roman"/>
              </a:rPr>
              <a:t>is</a:t>
            </a:r>
            <a:endParaRPr sz="2400">
              <a:latin typeface="Times New Roman"/>
              <a:cs typeface="Times New Roman"/>
            </a:endParaRPr>
          </a:p>
        </p:txBody>
      </p:sp>
      <p:sp>
        <p:nvSpPr>
          <p:cNvPr id="3" name="object 3"/>
          <p:cNvSpPr txBox="1"/>
          <p:nvPr/>
        </p:nvSpPr>
        <p:spPr>
          <a:xfrm>
            <a:off x="916949" y="2632071"/>
            <a:ext cx="9879330" cy="1962785"/>
          </a:xfrm>
          <a:prstGeom prst="rect">
            <a:avLst/>
          </a:prstGeom>
        </p:spPr>
        <p:txBody>
          <a:bodyPr vert="horz" wrap="square" lIns="0" tIns="12700" rIns="0" bIns="0" rtlCol="0">
            <a:spAutoFit/>
          </a:bodyPr>
          <a:lstStyle/>
          <a:p>
            <a:pPr marL="241300" indent="-228600">
              <a:lnSpc>
                <a:spcPts val="2735"/>
              </a:lnSpc>
              <a:spcBef>
                <a:spcPts val="100"/>
              </a:spcBef>
              <a:buFont typeface="Arial"/>
              <a:buChar char="•"/>
              <a:tabLst>
                <a:tab pos="241300" algn="l"/>
              </a:tabLst>
            </a:pPr>
            <a:r>
              <a:rPr sz="2400" dirty="0">
                <a:latin typeface="Times New Roman"/>
                <a:cs typeface="Times New Roman"/>
              </a:rPr>
              <a:t>Here η is a positive constant called the learning rate, </a:t>
            </a:r>
            <a:r>
              <a:rPr sz="2400" spc="-5" dirty="0">
                <a:latin typeface="Times New Roman"/>
                <a:cs typeface="Times New Roman"/>
              </a:rPr>
              <a:t>which determines </a:t>
            </a:r>
            <a:r>
              <a:rPr sz="2400" dirty="0">
                <a:latin typeface="Times New Roman"/>
                <a:cs typeface="Times New Roman"/>
              </a:rPr>
              <a:t>the</a:t>
            </a:r>
            <a:r>
              <a:rPr sz="2400" spc="-210" dirty="0">
                <a:latin typeface="Times New Roman"/>
                <a:cs typeface="Times New Roman"/>
              </a:rPr>
              <a:t> </a:t>
            </a:r>
            <a:r>
              <a:rPr sz="2400" spc="-5" dirty="0">
                <a:latin typeface="Times New Roman"/>
                <a:cs typeface="Times New Roman"/>
              </a:rPr>
              <a:t>step</a:t>
            </a:r>
            <a:endParaRPr sz="2400">
              <a:latin typeface="Times New Roman"/>
              <a:cs typeface="Times New Roman"/>
            </a:endParaRPr>
          </a:p>
          <a:p>
            <a:pPr marL="241300">
              <a:lnSpc>
                <a:spcPts val="2735"/>
              </a:lnSpc>
            </a:pPr>
            <a:r>
              <a:rPr sz="2400" dirty="0">
                <a:latin typeface="Times New Roman"/>
                <a:cs typeface="Times New Roman"/>
              </a:rPr>
              <a:t>size in the gradient descent</a:t>
            </a:r>
            <a:r>
              <a:rPr sz="2400" spc="-90" dirty="0">
                <a:latin typeface="Times New Roman"/>
                <a:cs typeface="Times New Roman"/>
              </a:rPr>
              <a:t> </a:t>
            </a:r>
            <a:r>
              <a:rPr sz="2400" dirty="0">
                <a:latin typeface="Times New Roman"/>
                <a:cs typeface="Times New Roman"/>
              </a:rPr>
              <a:t>search.</a:t>
            </a:r>
            <a:endParaRPr sz="2400">
              <a:latin typeface="Times New Roman"/>
              <a:cs typeface="Times New Roman"/>
            </a:endParaRPr>
          </a:p>
          <a:p>
            <a:pPr marL="241300" marR="76200" indent="-228600">
              <a:lnSpc>
                <a:spcPts val="2590"/>
              </a:lnSpc>
              <a:spcBef>
                <a:spcPts val="1050"/>
              </a:spcBef>
              <a:buFont typeface="Arial"/>
              <a:buChar char="•"/>
              <a:tabLst>
                <a:tab pos="241300" algn="l"/>
              </a:tabLst>
            </a:pPr>
            <a:r>
              <a:rPr sz="2400" dirty="0">
                <a:latin typeface="Times New Roman"/>
                <a:cs typeface="Times New Roman"/>
              </a:rPr>
              <a:t>The negative sign is present because we want to </a:t>
            </a:r>
            <a:r>
              <a:rPr sz="2400" spc="-5" dirty="0">
                <a:latin typeface="Times New Roman"/>
                <a:cs typeface="Times New Roman"/>
              </a:rPr>
              <a:t>move </a:t>
            </a:r>
            <a:r>
              <a:rPr sz="2400" dirty="0">
                <a:latin typeface="Times New Roman"/>
                <a:cs typeface="Times New Roman"/>
              </a:rPr>
              <a:t>the weight vector in</a:t>
            </a:r>
            <a:r>
              <a:rPr sz="2400" spc="-195" dirty="0">
                <a:latin typeface="Times New Roman"/>
                <a:cs typeface="Times New Roman"/>
              </a:rPr>
              <a:t> </a:t>
            </a:r>
            <a:r>
              <a:rPr sz="2400" dirty="0">
                <a:latin typeface="Times New Roman"/>
                <a:cs typeface="Times New Roman"/>
              </a:rPr>
              <a:t>the  direction that decreases</a:t>
            </a:r>
            <a:r>
              <a:rPr sz="2400" spc="-70" dirty="0">
                <a:latin typeface="Times New Roman"/>
                <a:cs typeface="Times New Roman"/>
              </a:rPr>
              <a:t> </a:t>
            </a:r>
            <a:r>
              <a:rPr sz="2400" dirty="0">
                <a:latin typeface="Times New Roman"/>
                <a:cs typeface="Times New Roman"/>
              </a:rPr>
              <a:t>E</a:t>
            </a:r>
            <a:endParaRPr sz="2400">
              <a:latin typeface="Times New Roman"/>
              <a:cs typeface="Times New Roman"/>
            </a:endParaRPr>
          </a:p>
          <a:p>
            <a:pPr marL="241300" indent="-228600">
              <a:lnSpc>
                <a:spcPct val="100000"/>
              </a:lnSpc>
              <a:spcBef>
                <a:spcPts val="670"/>
              </a:spcBef>
              <a:buFont typeface="Arial"/>
              <a:buChar char="•"/>
              <a:tabLst>
                <a:tab pos="241300" algn="l"/>
              </a:tabLst>
            </a:pPr>
            <a:r>
              <a:rPr sz="2400" dirty="0">
                <a:latin typeface="Times New Roman"/>
                <a:cs typeface="Times New Roman"/>
              </a:rPr>
              <a:t>This training rule can also be written in its </a:t>
            </a:r>
            <a:r>
              <a:rPr sz="2400" spc="-5" dirty="0">
                <a:latin typeface="Times New Roman"/>
                <a:cs typeface="Times New Roman"/>
              </a:rPr>
              <a:t>component</a:t>
            </a:r>
            <a:r>
              <a:rPr sz="2400" spc="-155" dirty="0">
                <a:latin typeface="Times New Roman"/>
                <a:cs typeface="Times New Roman"/>
              </a:rPr>
              <a:t> </a:t>
            </a:r>
            <a:r>
              <a:rPr sz="2400" dirty="0">
                <a:latin typeface="Times New Roman"/>
                <a:cs typeface="Times New Roman"/>
              </a:rPr>
              <a:t>form</a:t>
            </a:r>
            <a:endParaRPr sz="2400">
              <a:latin typeface="Times New Roman"/>
              <a:cs typeface="Times New Roman"/>
            </a:endParaRPr>
          </a:p>
        </p:txBody>
      </p:sp>
      <p:sp>
        <p:nvSpPr>
          <p:cNvPr id="4" name="object 4"/>
          <p:cNvSpPr/>
          <p:nvPr/>
        </p:nvSpPr>
        <p:spPr>
          <a:xfrm>
            <a:off x="3758498" y="1111506"/>
            <a:ext cx="4707972" cy="101900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999271" y="4936495"/>
            <a:ext cx="4122138" cy="1178262"/>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57</a:t>
            </a:fld>
            <a:endParaRPr dirty="0"/>
          </a:p>
        </p:txBody>
      </p:sp>
      <p:sp>
        <p:nvSpPr>
          <p:cNvPr id="8" name="Rectangle 7">
            <a:extLst>
              <a:ext uri="{FF2B5EF4-FFF2-40B4-BE49-F238E27FC236}">
                <a16:creationId xmlns:a16="http://schemas.microsoft.com/office/drawing/2014/main" id="{74DE693B-E0FE-4662-8D95-F1AE906FDD70}"/>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40" y="564641"/>
            <a:ext cx="4496435" cy="733425"/>
          </a:xfrm>
          <a:prstGeom prst="rect">
            <a:avLst/>
          </a:prstGeom>
        </p:spPr>
        <p:txBody>
          <a:bodyPr vert="horz" wrap="square" lIns="0" tIns="12700" rIns="0" bIns="0" rtlCol="0">
            <a:spAutoFit/>
          </a:bodyPr>
          <a:lstStyle/>
          <a:p>
            <a:pPr marL="12700" marR="5080">
              <a:lnSpc>
                <a:spcPct val="129000"/>
              </a:lnSpc>
              <a:spcBef>
                <a:spcPts val="100"/>
              </a:spcBef>
            </a:pPr>
            <a:r>
              <a:rPr sz="1800" b="0" dirty="0">
                <a:latin typeface="Times New Roman"/>
                <a:cs typeface="Times New Roman"/>
              </a:rPr>
              <a:t>Calculate the gradient at each step. The vector</a:t>
            </a:r>
            <a:r>
              <a:rPr sz="1800" b="0" spc="-160" dirty="0">
                <a:latin typeface="Times New Roman"/>
                <a:cs typeface="Times New Roman"/>
              </a:rPr>
              <a:t> </a:t>
            </a:r>
            <a:r>
              <a:rPr sz="1800" b="0" dirty="0">
                <a:latin typeface="Times New Roman"/>
                <a:cs typeface="Times New Roman"/>
              </a:rPr>
              <a:t>of  </a:t>
            </a:r>
            <a:r>
              <a:rPr sz="1800" b="0" spc="-5" dirty="0">
                <a:latin typeface="Times New Roman"/>
                <a:cs typeface="Times New Roman"/>
              </a:rPr>
              <a:t>differentiating </a:t>
            </a:r>
            <a:r>
              <a:rPr sz="1800" b="0" dirty="0">
                <a:latin typeface="Times New Roman"/>
                <a:cs typeface="Times New Roman"/>
              </a:rPr>
              <a:t>E from Equation (2),</a:t>
            </a:r>
            <a:r>
              <a:rPr sz="1800" b="0" spc="-60" dirty="0">
                <a:latin typeface="Times New Roman"/>
                <a:cs typeface="Times New Roman"/>
              </a:rPr>
              <a:t> </a:t>
            </a:r>
            <a:r>
              <a:rPr sz="1800" b="0" dirty="0">
                <a:latin typeface="Times New Roman"/>
                <a:cs typeface="Times New Roman"/>
              </a:rPr>
              <a:t>as</a:t>
            </a:r>
            <a:endParaRPr sz="1800">
              <a:latin typeface="Times New Roman"/>
              <a:cs typeface="Times New Roman"/>
            </a:endParaRPr>
          </a:p>
        </p:txBody>
      </p:sp>
      <p:sp>
        <p:nvSpPr>
          <p:cNvPr id="3" name="object 3"/>
          <p:cNvSpPr/>
          <p:nvPr/>
        </p:nvSpPr>
        <p:spPr>
          <a:xfrm>
            <a:off x="5516879" y="812170"/>
            <a:ext cx="304800" cy="15240"/>
          </a:xfrm>
          <a:custGeom>
            <a:avLst/>
            <a:gdLst/>
            <a:ahLst/>
            <a:cxnLst/>
            <a:rect l="l" t="t" r="r" b="b"/>
            <a:pathLst>
              <a:path w="304800" h="15240">
                <a:moveTo>
                  <a:pt x="304799" y="0"/>
                </a:moveTo>
                <a:lnTo>
                  <a:pt x="0" y="0"/>
                </a:lnTo>
                <a:lnTo>
                  <a:pt x="0" y="15239"/>
                </a:lnTo>
                <a:lnTo>
                  <a:pt x="304799" y="15239"/>
                </a:lnTo>
                <a:lnTo>
                  <a:pt x="304799" y="0"/>
                </a:lnTo>
                <a:close/>
              </a:path>
            </a:pathLst>
          </a:custGeom>
          <a:solidFill>
            <a:srgbClr val="000000"/>
          </a:solidFill>
        </p:spPr>
        <p:txBody>
          <a:bodyPr wrap="square" lIns="0" tIns="0" rIns="0" bIns="0" rtlCol="0"/>
          <a:lstStyle/>
          <a:p>
            <a:endParaRPr/>
          </a:p>
        </p:txBody>
      </p:sp>
      <p:sp>
        <p:nvSpPr>
          <p:cNvPr id="4" name="object 4"/>
          <p:cNvSpPr txBox="1"/>
          <p:nvPr/>
        </p:nvSpPr>
        <p:spPr>
          <a:xfrm>
            <a:off x="5549015" y="570986"/>
            <a:ext cx="236220" cy="226695"/>
          </a:xfrm>
          <a:prstGeom prst="rect">
            <a:avLst/>
          </a:prstGeom>
        </p:spPr>
        <p:txBody>
          <a:bodyPr vert="horz" wrap="square" lIns="0" tIns="15240" rIns="0" bIns="0" rtlCol="0">
            <a:spAutoFit/>
          </a:bodyPr>
          <a:lstStyle/>
          <a:p>
            <a:pPr marL="12700">
              <a:lnSpc>
                <a:spcPct val="100000"/>
              </a:lnSpc>
              <a:spcBef>
                <a:spcPts val="120"/>
              </a:spcBef>
            </a:pPr>
            <a:r>
              <a:rPr sz="1300" spc="105" dirty="0">
                <a:latin typeface="Cambria Math"/>
                <a:cs typeface="Cambria Math"/>
              </a:rPr>
              <a:t>𝜕𝐸</a:t>
            </a:r>
            <a:endParaRPr sz="1300">
              <a:latin typeface="Cambria Math"/>
              <a:cs typeface="Cambria Math"/>
            </a:endParaRPr>
          </a:p>
        </p:txBody>
      </p:sp>
      <p:sp>
        <p:nvSpPr>
          <p:cNvPr id="5" name="object 5"/>
          <p:cNvSpPr txBox="1"/>
          <p:nvPr/>
        </p:nvSpPr>
        <p:spPr>
          <a:xfrm>
            <a:off x="5504819" y="819399"/>
            <a:ext cx="325120" cy="226695"/>
          </a:xfrm>
          <a:prstGeom prst="rect">
            <a:avLst/>
          </a:prstGeom>
        </p:spPr>
        <p:txBody>
          <a:bodyPr vert="horz" wrap="square" lIns="0" tIns="15240" rIns="0" bIns="0" rtlCol="0">
            <a:spAutoFit/>
          </a:bodyPr>
          <a:lstStyle/>
          <a:p>
            <a:pPr marL="12700">
              <a:lnSpc>
                <a:spcPct val="100000"/>
              </a:lnSpc>
              <a:spcBef>
                <a:spcPts val="120"/>
              </a:spcBef>
            </a:pPr>
            <a:r>
              <a:rPr sz="1300" spc="160" dirty="0">
                <a:latin typeface="Cambria Math"/>
                <a:cs typeface="Cambria Math"/>
              </a:rPr>
              <a:t>𝜕𝑤𝑖</a:t>
            </a:r>
            <a:endParaRPr sz="1300" dirty="0">
              <a:latin typeface="Cambria Math"/>
              <a:cs typeface="Cambria Math"/>
            </a:endParaRPr>
          </a:p>
        </p:txBody>
      </p:sp>
      <p:sp>
        <p:nvSpPr>
          <p:cNvPr id="6" name="object 6"/>
          <p:cNvSpPr txBox="1"/>
          <p:nvPr/>
        </p:nvSpPr>
        <p:spPr>
          <a:xfrm>
            <a:off x="5866007" y="644139"/>
            <a:ext cx="485013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derivatives that form the gradient can be obtained</a:t>
            </a:r>
            <a:r>
              <a:rPr sz="1800" spc="-135" dirty="0">
                <a:latin typeface="Times New Roman"/>
                <a:cs typeface="Times New Roman"/>
              </a:rPr>
              <a:t> </a:t>
            </a:r>
            <a:r>
              <a:rPr sz="1800" dirty="0">
                <a:latin typeface="Times New Roman"/>
                <a:cs typeface="Times New Roman"/>
              </a:rPr>
              <a:t>by</a:t>
            </a:r>
            <a:endParaRPr sz="1800">
              <a:latin typeface="Times New Roman"/>
              <a:cs typeface="Times New Roman"/>
            </a:endParaRPr>
          </a:p>
        </p:txBody>
      </p:sp>
      <p:sp>
        <p:nvSpPr>
          <p:cNvPr id="7" name="object 7"/>
          <p:cNvSpPr/>
          <p:nvPr/>
        </p:nvSpPr>
        <p:spPr>
          <a:xfrm>
            <a:off x="2404872" y="1554480"/>
            <a:ext cx="7531181" cy="3515226"/>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3811523" y="5362182"/>
            <a:ext cx="4917172" cy="485314"/>
          </a:xfrm>
          <a:prstGeom prst="rect">
            <a:avLst/>
          </a:prstGeom>
          <a:blipFill>
            <a:blip r:embed="rId3" cstate="print"/>
            <a:stretch>
              <a:fillRect/>
            </a:stretch>
          </a:blip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58</a:t>
            </a:fld>
            <a:endParaRPr dirty="0"/>
          </a:p>
        </p:txBody>
      </p:sp>
      <p:sp>
        <p:nvSpPr>
          <p:cNvPr id="11" name="Rectangle 10">
            <a:extLst>
              <a:ext uri="{FF2B5EF4-FFF2-40B4-BE49-F238E27FC236}">
                <a16:creationId xmlns:a16="http://schemas.microsoft.com/office/drawing/2014/main" id="{CF879804-C23F-4EB7-945C-F519685E60D4}"/>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214579"/>
            <a:ext cx="9074150" cy="452120"/>
          </a:xfrm>
          <a:prstGeom prst="rect">
            <a:avLst/>
          </a:prstGeom>
        </p:spPr>
        <p:txBody>
          <a:bodyPr vert="horz" wrap="square" lIns="0" tIns="12065" rIns="0" bIns="0" rtlCol="0">
            <a:spAutoFit/>
          </a:bodyPr>
          <a:lstStyle/>
          <a:p>
            <a:pPr marL="12700">
              <a:lnSpc>
                <a:spcPct val="100000"/>
              </a:lnSpc>
              <a:spcBef>
                <a:spcPts val="95"/>
              </a:spcBef>
            </a:pPr>
            <a:r>
              <a:rPr sz="2800" spc="-5" dirty="0"/>
              <a:t>GRADIENT </a:t>
            </a:r>
            <a:r>
              <a:rPr sz="2800" spc="-10" dirty="0"/>
              <a:t>DESCENT </a:t>
            </a:r>
            <a:r>
              <a:rPr sz="2800" spc="-5" dirty="0"/>
              <a:t>algorithm </a:t>
            </a:r>
            <a:r>
              <a:rPr sz="2800" dirty="0"/>
              <a:t>for </a:t>
            </a:r>
            <a:r>
              <a:rPr sz="2800" spc="-5" dirty="0"/>
              <a:t>training a linear</a:t>
            </a:r>
            <a:r>
              <a:rPr sz="2800" spc="-90" dirty="0"/>
              <a:t> </a:t>
            </a:r>
            <a:r>
              <a:rPr sz="2800" spc="-5" dirty="0"/>
              <a:t>unit</a:t>
            </a:r>
            <a:endParaRPr sz="2800" dirty="0"/>
          </a:p>
        </p:txBody>
      </p:sp>
      <p:sp>
        <p:nvSpPr>
          <p:cNvPr id="3" name="object 3"/>
          <p:cNvSpPr/>
          <p:nvPr/>
        </p:nvSpPr>
        <p:spPr>
          <a:xfrm>
            <a:off x="685800" y="742946"/>
            <a:ext cx="9438131" cy="4283962"/>
          </a:xfrm>
          <a:prstGeom prst="rect">
            <a:avLst/>
          </a:prstGeom>
          <a:blipFill>
            <a:blip r:embed="rId2" cstate="print"/>
            <a:stretch>
              <a:fillRect/>
            </a:stretch>
          </a:blipFill>
        </p:spPr>
        <p:txBody>
          <a:bodyPr wrap="square" lIns="0" tIns="0" rIns="0" bIns="0" rtlCol="0"/>
          <a:lstStyle/>
          <a:p>
            <a:endParaRPr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59</a:t>
            </a:fld>
            <a:endParaRPr dirty="0"/>
          </a:p>
        </p:txBody>
      </p:sp>
      <p:sp>
        <p:nvSpPr>
          <p:cNvPr id="6" name="Rectangle 5">
            <a:extLst>
              <a:ext uri="{FF2B5EF4-FFF2-40B4-BE49-F238E27FC236}">
                <a16:creationId xmlns:a16="http://schemas.microsoft.com/office/drawing/2014/main" id="{F2407F67-1B78-4CAD-B466-FB99F0ABC997}"/>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5FD87C2-B02A-405E-BF25-478C3DC30B72}"/>
              </a:ext>
            </a:extLst>
          </p:cNvPr>
          <p:cNvCxnSpPr/>
          <p:nvPr/>
        </p:nvCxnSpPr>
        <p:spPr>
          <a:xfrm>
            <a:off x="152400" y="677342"/>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object 2">
            <a:extLst>
              <a:ext uri="{FF2B5EF4-FFF2-40B4-BE49-F238E27FC236}">
                <a16:creationId xmlns:a16="http://schemas.microsoft.com/office/drawing/2014/main" id="{22F02154-9C6C-0192-EAF1-2D5B9A2B0BE1}"/>
              </a:ext>
            </a:extLst>
          </p:cNvPr>
          <p:cNvSpPr txBox="1"/>
          <p:nvPr/>
        </p:nvSpPr>
        <p:spPr>
          <a:xfrm>
            <a:off x="990600" y="5001843"/>
            <a:ext cx="10919342" cy="1576072"/>
          </a:xfrm>
          <a:prstGeom prst="rect">
            <a:avLst/>
          </a:prstGeom>
        </p:spPr>
        <p:txBody>
          <a:bodyPr vert="horz" wrap="square" lIns="0" tIns="102870" rIns="0" bIns="0" rtlCol="0">
            <a:spAutoFit/>
          </a:bodyPr>
          <a:lstStyle/>
          <a:p>
            <a:pPr marL="38100">
              <a:lnSpc>
                <a:spcPct val="100000"/>
              </a:lnSpc>
              <a:spcBef>
                <a:spcPts val="810"/>
              </a:spcBef>
            </a:pPr>
            <a:r>
              <a:rPr spc="-90" dirty="0">
                <a:latin typeface="Times New Roman"/>
                <a:cs typeface="Times New Roman"/>
              </a:rPr>
              <a:t>To </a:t>
            </a:r>
            <a:r>
              <a:rPr spc="-5" dirty="0">
                <a:latin typeface="Times New Roman"/>
                <a:cs typeface="Times New Roman"/>
              </a:rPr>
              <a:t>summarize, </a:t>
            </a:r>
            <a:r>
              <a:rPr dirty="0">
                <a:latin typeface="Times New Roman"/>
                <a:cs typeface="Times New Roman"/>
              </a:rPr>
              <a:t>the gradient descent algorithm for training linear units is as</a:t>
            </a:r>
            <a:r>
              <a:rPr spc="-90" dirty="0">
                <a:latin typeface="Times New Roman"/>
                <a:cs typeface="Times New Roman"/>
              </a:rPr>
              <a:t> </a:t>
            </a:r>
            <a:r>
              <a:rPr spc="-5" dirty="0">
                <a:latin typeface="Times New Roman"/>
                <a:cs typeface="Times New Roman"/>
              </a:rPr>
              <a:t>follows:</a:t>
            </a:r>
            <a:endParaRPr dirty="0">
              <a:latin typeface="Times New Roman"/>
              <a:cs typeface="Times New Roman"/>
            </a:endParaRPr>
          </a:p>
          <a:p>
            <a:pPr marL="266700" indent="-228600">
              <a:lnSpc>
                <a:spcPct val="100000"/>
              </a:lnSpc>
              <a:spcBef>
                <a:spcPts val="710"/>
              </a:spcBef>
              <a:buFont typeface="Arial"/>
              <a:buChar char="•"/>
              <a:tabLst>
                <a:tab pos="266700" algn="l"/>
              </a:tabLst>
            </a:pPr>
            <a:r>
              <a:rPr dirty="0">
                <a:latin typeface="Times New Roman"/>
                <a:cs typeface="Times New Roman"/>
              </a:rPr>
              <a:t>Pick an initial random weight</a:t>
            </a:r>
            <a:r>
              <a:rPr spc="-70" dirty="0">
                <a:latin typeface="Times New Roman"/>
                <a:cs typeface="Times New Roman"/>
              </a:rPr>
              <a:t> </a:t>
            </a:r>
            <a:r>
              <a:rPr spc="-20" dirty="0">
                <a:latin typeface="Times New Roman"/>
                <a:cs typeface="Times New Roman"/>
              </a:rPr>
              <a:t>vector.</a:t>
            </a:r>
            <a:endParaRPr dirty="0">
              <a:latin typeface="Times New Roman"/>
              <a:cs typeface="Times New Roman"/>
            </a:endParaRPr>
          </a:p>
          <a:p>
            <a:pPr marL="266700" marR="174625" indent="-228600">
              <a:lnSpc>
                <a:spcPts val="2590"/>
              </a:lnSpc>
              <a:spcBef>
                <a:spcPts val="1045"/>
              </a:spcBef>
              <a:buFont typeface="Arial"/>
              <a:buChar char="•"/>
              <a:tabLst>
                <a:tab pos="266700" algn="l"/>
              </a:tabLst>
            </a:pPr>
            <a:r>
              <a:rPr dirty="0">
                <a:latin typeface="Times New Roman"/>
                <a:cs typeface="Times New Roman"/>
              </a:rPr>
              <a:t>Apply the linear unit to all training </a:t>
            </a:r>
            <a:r>
              <a:rPr spc="-5" dirty="0">
                <a:latin typeface="Times New Roman"/>
                <a:cs typeface="Times New Roman"/>
              </a:rPr>
              <a:t>examples, </a:t>
            </a:r>
            <a:r>
              <a:rPr dirty="0">
                <a:latin typeface="Times New Roman"/>
                <a:cs typeface="Times New Roman"/>
              </a:rPr>
              <a:t>then </a:t>
            </a:r>
            <a:r>
              <a:rPr spc="-5" dirty="0">
                <a:latin typeface="Times New Roman"/>
                <a:cs typeface="Times New Roman"/>
              </a:rPr>
              <a:t>compute Δw</a:t>
            </a:r>
            <a:r>
              <a:rPr spc="-7" baseline="-20833" dirty="0">
                <a:latin typeface="Times New Roman"/>
                <a:cs typeface="Times New Roman"/>
              </a:rPr>
              <a:t>i </a:t>
            </a:r>
            <a:r>
              <a:rPr dirty="0">
                <a:latin typeface="Times New Roman"/>
                <a:cs typeface="Times New Roman"/>
              </a:rPr>
              <a:t>for each</a:t>
            </a:r>
            <a:r>
              <a:rPr spc="-55" dirty="0">
                <a:latin typeface="Times New Roman"/>
                <a:cs typeface="Times New Roman"/>
              </a:rPr>
              <a:t> </a:t>
            </a:r>
            <a:r>
              <a:rPr dirty="0">
                <a:latin typeface="Times New Roman"/>
                <a:cs typeface="Times New Roman"/>
              </a:rPr>
              <a:t>weight  according to Equation</a:t>
            </a:r>
            <a:r>
              <a:rPr spc="-65" dirty="0">
                <a:latin typeface="Times New Roman"/>
                <a:cs typeface="Times New Roman"/>
              </a:rPr>
              <a:t> </a:t>
            </a:r>
            <a:r>
              <a:rPr dirty="0">
                <a:latin typeface="Times New Roman"/>
                <a:cs typeface="Times New Roman"/>
              </a:rPr>
              <a:t>(7).</a:t>
            </a:r>
          </a:p>
          <a:p>
            <a:pPr marL="266700" indent="-228600">
              <a:lnSpc>
                <a:spcPct val="100000"/>
              </a:lnSpc>
              <a:spcBef>
                <a:spcPts val="675"/>
              </a:spcBef>
              <a:buFont typeface="Arial"/>
              <a:buChar char="•"/>
              <a:tabLst>
                <a:tab pos="266700" algn="l"/>
              </a:tabLst>
            </a:pPr>
            <a:r>
              <a:rPr dirty="0">
                <a:latin typeface="Times New Roman"/>
                <a:cs typeface="Times New Roman"/>
              </a:rPr>
              <a:t>Update each </a:t>
            </a:r>
            <a:r>
              <a:rPr spc="-5" dirty="0">
                <a:latin typeface="Times New Roman"/>
                <a:cs typeface="Times New Roman"/>
              </a:rPr>
              <a:t>weight w</a:t>
            </a:r>
            <a:r>
              <a:rPr spc="-7" baseline="-20833" dirty="0">
                <a:latin typeface="Times New Roman"/>
                <a:cs typeface="Times New Roman"/>
              </a:rPr>
              <a:t>i </a:t>
            </a:r>
            <a:r>
              <a:rPr dirty="0">
                <a:latin typeface="Times New Roman"/>
                <a:cs typeface="Times New Roman"/>
              </a:rPr>
              <a:t>by adding </a:t>
            </a:r>
            <a:r>
              <a:rPr spc="-5" dirty="0">
                <a:latin typeface="Times New Roman"/>
                <a:cs typeface="Times New Roman"/>
              </a:rPr>
              <a:t>Δw</a:t>
            </a:r>
            <a:r>
              <a:rPr spc="-7" baseline="-20833" dirty="0">
                <a:latin typeface="Times New Roman"/>
                <a:cs typeface="Times New Roman"/>
              </a:rPr>
              <a:t>i</a:t>
            </a:r>
            <a:r>
              <a:rPr spc="-5" dirty="0">
                <a:latin typeface="Times New Roman"/>
                <a:cs typeface="Times New Roman"/>
              </a:rPr>
              <a:t>, </a:t>
            </a:r>
            <a:r>
              <a:rPr dirty="0">
                <a:latin typeface="Times New Roman"/>
                <a:cs typeface="Times New Roman"/>
              </a:rPr>
              <a:t>then repeat this</a:t>
            </a:r>
            <a:r>
              <a:rPr spc="-380" dirty="0">
                <a:latin typeface="Times New Roman"/>
                <a:cs typeface="Times New Roman"/>
              </a:rPr>
              <a:t> </a:t>
            </a:r>
            <a:r>
              <a:rPr spc="-5" dirty="0">
                <a:latin typeface="Times New Roman"/>
                <a:cs typeface="Times New Roman"/>
              </a:rPr>
              <a:t>process</a:t>
            </a:r>
            <a:endParaRPr dirty="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6</a:t>
            </a:fld>
            <a:endParaRPr dirty="0"/>
          </a:p>
        </p:txBody>
      </p:sp>
      <p:sp>
        <p:nvSpPr>
          <p:cNvPr id="2" name="object 2"/>
          <p:cNvSpPr txBox="1">
            <a:spLocks noGrp="1"/>
          </p:cNvSpPr>
          <p:nvPr>
            <p:ph type="title"/>
          </p:nvPr>
        </p:nvSpPr>
        <p:spPr>
          <a:xfrm>
            <a:off x="457200" y="457200"/>
            <a:ext cx="3293110" cy="452120"/>
          </a:xfrm>
          <a:prstGeom prst="rect">
            <a:avLst/>
          </a:prstGeom>
        </p:spPr>
        <p:txBody>
          <a:bodyPr vert="horz" wrap="square" lIns="0" tIns="12065" rIns="0" bIns="0" rtlCol="0">
            <a:spAutoFit/>
          </a:bodyPr>
          <a:lstStyle/>
          <a:p>
            <a:pPr marL="12700">
              <a:lnSpc>
                <a:spcPct val="100000"/>
              </a:lnSpc>
              <a:spcBef>
                <a:spcPts val="95"/>
              </a:spcBef>
            </a:pPr>
            <a:r>
              <a:rPr sz="2800" spc="-5" dirty="0"/>
              <a:t>Biological</a:t>
            </a:r>
            <a:r>
              <a:rPr sz="2800" spc="-70" dirty="0"/>
              <a:t> </a:t>
            </a:r>
            <a:r>
              <a:rPr sz="2800" dirty="0"/>
              <a:t>Motivation</a:t>
            </a:r>
          </a:p>
        </p:txBody>
      </p:sp>
      <p:sp>
        <p:nvSpPr>
          <p:cNvPr id="3" name="object 3"/>
          <p:cNvSpPr txBox="1"/>
          <p:nvPr/>
        </p:nvSpPr>
        <p:spPr>
          <a:xfrm>
            <a:off x="991117" y="1779760"/>
            <a:ext cx="10309225" cy="3318510"/>
          </a:xfrm>
          <a:prstGeom prst="rect">
            <a:avLst/>
          </a:prstGeom>
        </p:spPr>
        <p:txBody>
          <a:bodyPr vert="horz" wrap="square" lIns="0" tIns="12700" rIns="0" bIns="0" rtlCol="0">
            <a:spAutoFit/>
          </a:bodyPr>
          <a:lstStyle/>
          <a:p>
            <a:pPr marL="355600" marR="5080" indent="-343535" algn="just">
              <a:lnSpc>
                <a:spcPct val="100000"/>
              </a:lnSpc>
              <a:spcBef>
                <a:spcPts val="100"/>
              </a:spcBef>
              <a:buFont typeface="Arial"/>
              <a:buChar char="•"/>
              <a:tabLst>
                <a:tab pos="356235" algn="l"/>
              </a:tabLst>
            </a:pPr>
            <a:r>
              <a:rPr sz="2400" dirty="0">
                <a:latin typeface="Times New Roman"/>
                <a:cs typeface="Times New Roman"/>
              </a:rPr>
              <a:t>The </a:t>
            </a:r>
            <a:r>
              <a:rPr sz="2400" spc="-5" dirty="0">
                <a:latin typeface="Times New Roman"/>
                <a:cs typeface="Times New Roman"/>
              </a:rPr>
              <a:t>study </a:t>
            </a:r>
            <a:r>
              <a:rPr sz="2400" dirty="0">
                <a:latin typeface="Times New Roman"/>
                <a:cs typeface="Times New Roman"/>
              </a:rPr>
              <a:t>of </a:t>
            </a:r>
            <a:r>
              <a:rPr sz="2400" spc="-5" dirty="0">
                <a:latin typeface="Times New Roman"/>
                <a:cs typeface="Times New Roman"/>
              </a:rPr>
              <a:t>artificial neural networks (ANNs) </a:t>
            </a:r>
            <a:r>
              <a:rPr sz="2400" dirty="0">
                <a:latin typeface="Times New Roman"/>
                <a:cs typeface="Times New Roman"/>
              </a:rPr>
              <a:t>has </a:t>
            </a:r>
            <a:r>
              <a:rPr sz="2400" spc="-5" dirty="0">
                <a:latin typeface="Times New Roman"/>
                <a:cs typeface="Times New Roman"/>
              </a:rPr>
              <a:t>been </a:t>
            </a:r>
            <a:r>
              <a:rPr sz="2400" dirty="0">
                <a:latin typeface="Times New Roman"/>
                <a:cs typeface="Times New Roman"/>
              </a:rPr>
              <a:t>inspired by the  </a:t>
            </a:r>
            <a:r>
              <a:rPr sz="2400" spc="-5" dirty="0">
                <a:latin typeface="Times New Roman"/>
                <a:cs typeface="Times New Roman"/>
              </a:rPr>
              <a:t>observation </a:t>
            </a:r>
            <a:r>
              <a:rPr sz="2400" dirty="0">
                <a:latin typeface="Times New Roman"/>
                <a:cs typeface="Times New Roman"/>
              </a:rPr>
              <a:t>that </a:t>
            </a:r>
            <a:r>
              <a:rPr sz="2400" spc="-5" dirty="0">
                <a:latin typeface="Times New Roman"/>
                <a:cs typeface="Times New Roman"/>
              </a:rPr>
              <a:t>biological learning systems </a:t>
            </a:r>
            <a:r>
              <a:rPr sz="2400" dirty="0">
                <a:latin typeface="Times New Roman"/>
                <a:cs typeface="Times New Roman"/>
              </a:rPr>
              <a:t>are </a:t>
            </a:r>
            <a:r>
              <a:rPr sz="2400" spc="-5" dirty="0">
                <a:latin typeface="Times New Roman"/>
                <a:cs typeface="Times New Roman"/>
              </a:rPr>
              <a:t>built </a:t>
            </a:r>
            <a:r>
              <a:rPr sz="2400" dirty="0">
                <a:latin typeface="Times New Roman"/>
                <a:cs typeface="Times New Roman"/>
              </a:rPr>
              <a:t>of very </a:t>
            </a:r>
            <a:r>
              <a:rPr sz="2400" spc="-5" dirty="0">
                <a:latin typeface="Times New Roman"/>
                <a:cs typeface="Times New Roman"/>
              </a:rPr>
              <a:t>complex </a:t>
            </a:r>
            <a:r>
              <a:rPr sz="2400" dirty="0">
                <a:latin typeface="Times New Roman"/>
                <a:cs typeface="Times New Roman"/>
              </a:rPr>
              <a:t>webs </a:t>
            </a:r>
            <a:r>
              <a:rPr sz="2400" spc="10" dirty="0">
                <a:latin typeface="Times New Roman"/>
                <a:cs typeface="Times New Roman"/>
              </a:rPr>
              <a:t>of </a:t>
            </a:r>
            <a:r>
              <a:rPr sz="2400" spc="620" dirty="0">
                <a:latin typeface="Times New Roman"/>
                <a:cs typeface="Times New Roman"/>
              </a:rPr>
              <a:t> </a:t>
            </a:r>
            <a:r>
              <a:rPr sz="2400" dirty="0">
                <a:latin typeface="Times New Roman"/>
                <a:cs typeface="Times New Roman"/>
              </a:rPr>
              <a:t>interconnected</a:t>
            </a:r>
            <a:r>
              <a:rPr sz="2400" spc="-45" dirty="0">
                <a:latin typeface="Times New Roman"/>
                <a:cs typeface="Times New Roman"/>
              </a:rPr>
              <a:t> </a:t>
            </a:r>
            <a:r>
              <a:rPr sz="2400" b="1" i="1" spc="-5" dirty="0">
                <a:latin typeface="Times New Roman"/>
                <a:cs typeface="Times New Roman"/>
              </a:rPr>
              <a:t>Neurons</a:t>
            </a:r>
            <a:endParaRPr sz="2400" dirty="0">
              <a:latin typeface="Times New Roman"/>
              <a:cs typeface="Times New Roman"/>
            </a:endParaRPr>
          </a:p>
          <a:p>
            <a:pPr marL="355600" marR="5080" indent="-343535" algn="just">
              <a:lnSpc>
                <a:spcPct val="100000"/>
              </a:lnSpc>
              <a:buFont typeface="Arial"/>
              <a:buChar char="•"/>
              <a:tabLst>
                <a:tab pos="356235" algn="l"/>
              </a:tabLst>
            </a:pPr>
            <a:r>
              <a:rPr sz="2400" spc="-5" dirty="0">
                <a:latin typeface="Times New Roman"/>
                <a:cs typeface="Times New Roman"/>
              </a:rPr>
              <a:t>Human information processing </a:t>
            </a:r>
            <a:r>
              <a:rPr sz="2400" dirty="0">
                <a:latin typeface="Times New Roman"/>
                <a:cs typeface="Times New Roman"/>
              </a:rPr>
              <a:t>system consists of brain </a:t>
            </a:r>
            <a:r>
              <a:rPr sz="2400" spc="-5" dirty="0">
                <a:latin typeface="Times New Roman"/>
                <a:cs typeface="Times New Roman"/>
              </a:rPr>
              <a:t>neuron: basic building  </a:t>
            </a:r>
            <a:r>
              <a:rPr sz="2400" dirty="0">
                <a:latin typeface="Times New Roman"/>
                <a:cs typeface="Times New Roman"/>
              </a:rPr>
              <a:t>block cell that </a:t>
            </a:r>
            <a:r>
              <a:rPr sz="2400" spc="-5" dirty="0">
                <a:latin typeface="Times New Roman"/>
                <a:cs typeface="Times New Roman"/>
              </a:rPr>
              <a:t>communicates information </a:t>
            </a:r>
            <a:r>
              <a:rPr sz="2400" dirty="0">
                <a:latin typeface="Times New Roman"/>
                <a:cs typeface="Times New Roman"/>
              </a:rPr>
              <a:t>to and </a:t>
            </a:r>
            <a:r>
              <a:rPr sz="2400" spc="-5" dirty="0">
                <a:latin typeface="Times New Roman"/>
                <a:cs typeface="Times New Roman"/>
              </a:rPr>
              <a:t>from </a:t>
            </a:r>
            <a:r>
              <a:rPr sz="2400" dirty="0">
                <a:latin typeface="Times New Roman"/>
                <a:cs typeface="Times New Roman"/>
              </a:rPr>
              <a:t>various parts </a:t>
            </a:r>
            <a:r>
              <a:rPr sz="2400" spc="-5" dirty="0">
                <a:latin typeface="Times New Roman"/>
                <a:cs typeface="Times New Roman"/>
              </a:rPr>
              <a:t>of</a:t>
            </a:r>
            <a:r>
              <a:rPr sz="2400" spc="-100" dirty="0">
                <a:latin typeface="Times New Roman"/>
                <a:cs typeface="Times New Roman"/>
              </a:rPr>
              <a:t> </a:t>
            </a:r>
            <a:r>
              <a:rPr sz="2400" spc="-5" dirty="0">
                <a:latin typeface="Times New Roman"/>
                <a:cs typeface="Times New Roman"/>
              </a:rPr>
              <a:t>body</a:t>
            </a:r>
            <a:endParaRPr sz="2400" dirty="0">
              <a:latin typeface="Times New Roman"/>
              <a:cs typeface="Times New Roman"/>
            </a:endParaRPr>
          </a:p>
          <a:p>
            <a:pPr marL="355600" marR="5080" indent="-343535" algn="just">
              <a:lnSpc>
                <a:spcPct val="100000"/>
              </a:lnSpc>
              <a:buFont typeface="Arial"/>
              <a:buChar char="•"/>
              <a:tabLst>
                <a:tab pos="356235" algn="l"/>
              </a:tabLst>
            </a:pPr>
            <a:r>
              <a:rPr sz="2400" spc="-5" dirty="0">
                <a:latin typeface="Times New Roman"/>
                <a:cs typeface="Times New Roman"/>
              </a:rPr>
              <a:t>Simplest model </a:t>
            </a:r>
            <a:r>
              <a:rPr sz="2400" dirty="0">
                <a:latin typeface="Times New Roman"/>
                <a:cs typeface="Times New Roman"/>
              </a:rPr>
              <a:t>of a </a:t>
            </a:r>
            <a:r>
              <a:rPr sz="2400" spc="-5" dirty="0">
                <a:latin typeface="Times New Roman"/>
                <a:cs typeface="Times New Roman"/>
              </a:rPr>
              <a:t>neuron: considered </a:t>
            </a:r>
            <a:r>
              <a:rPr sz="2400" dirty="0">
                <a:latin typeface="Times New Roman"/>
                <a:cs typeface="Times New Roman"/>
              </a:rPr>
              <a:t>as a </a:t>
            </a:r>
            <a:r>
              <a:rPr sz="2400" spc="-5" dirty="0">
                <a:latin typeface="Times New Roman"/>
                <a:cs typeface="Times New Roman"/>
              </a:rPr>
              <a:t>threshold unit –a </a:t>
            </a:r>
            <a:r>
              <a:rPr sz="2400" dirty="0">
                <a:latin typeface="Times New Roman"/>
                <a:cs typeface="Times New Roman"/>
              </a:rPr>
              <a:t>processing </a:t>
            </a:r>
            <a:r>
              <a:rPr sz="2400" spc="-5" dirty="0">
                <a:latin typeface="Times New Roman"/>
                <a:cs typeface="Times New Roman"/>
              </a:rPr>
              <a:t>element  </a:t>
            </a:r>
            <a:r>
              <a:rPr sz="2400" dirty="0">
                <a:latin typeface="Times New Roman"/>
                <a:cs typeface="Times New Roman"/>
              </a:rPr>
              <a:t>(PE)</a:t>
            </a:r>
          </a:p>
          <a:p>
            <a:pPr marL="355600" indent="-343535">
              <a:lnSpc>
                <a:spcPct val="100000"/>
              </a:lnSpc>
              <a:buFont typeface="Arial"/>
              <a:buChar char="•"/>
              <a:tabLst>
                <a:tab pos="355600" algn="l"/>
                <a:tab pos="356235" algn="l"/>
              </a:tabLst>
            </a:pPr>
            <a:r>
              <a:rPr sz="2400" spc="-5" dirty="0">
                <a:latin typeface="Times New Roman"/>
                <a:cs typeface="Times New Roman"/>
              </a:rPr>
              <a:t>Collects</a:t>
            </a:r>
            <a:r>
              <a:rPr sz="2400" spc="355" dirty="0">
                <a:latin typeface="Times New Roman"/>
                <a:cs typeface="Times New Roman"/>
              </a:rPr>
              <a:t> </a:t>
            </a:r>
            <a:r>
              <a:rPr sz="2400" spc="-5" dirty="0">
                <a:latin typeface="Times New Roman"/>
                <a:cs typeface="Times New Roman"/>
              </a:rPr>
              <a:t>inputs</a:t>
            </a:r>
            <a:r>
              <a:rPr sz="2400" spc="365" dirty="0">
                <a:latin typeface="Times New Roman"/>
                <a:cs typeface="Times New Roman"/>
              </a:rPr>
              <a:t> </a:t>
            </a:r>
            <a:r>
              <a:rPr sz="2400" dirty="0">
                <a:latin typeface="Times New Roman"/>
                <a:cs typeface="Times New Roman"/>
              </a:rPr>
              <a:t>&amp;</a:t>
            </a:r>
            <a:r>
              <a:rPr sz="2400" spc="370" dirty="0">
                <a:latin typeface="Times New Roman"/>
                <a:cs typeface="Times New Roman"/>
              </a:rPr>
              <a:t> </a:t>
            </a:r>
            <a:r>
              <a:rPr sz="2400" spc="-5" dirty="0">
                <a:latin typeface="Times New Roman"/>
                <a:cs typeface="Times New Roman"/>
              </a:rPr>
              <a:t>produces</a:t>
            </a:r>
            <a:r>
              <a:rPr sz="2400" spc="365" dirty="0">
                <a:latin typeface="Times New Roman"/>
                <a:cs typeface="Times New Roman"/>
              </a:rPr>
              <a:t> </a:t>
            </a:r>
            <a:r>
              <a:rPr sz="2400" spc="-5" dirty="0">
                <a:latin typeface="Times New Roman"/>
                <a:cs typeface="Times New Roman"/>
              </a:rPr>
              <a:t>output</a:t>
            </a:r>
            <a:r>
              <a:rPr sz="2400" spc="360" dirty="0">
                <a:latin typeface="Times New Roman"/>
                <a:cs typeface="Times New Roman"/>
              </a:rPr>
              <a:t> </a:t>
            </a:r>
            <a:r>
              <a:rPr sz="2400" spc="-5" dirty="0">
                <a:latin typeface="Times New Roman"/>
                <a:cs typeface="Times New Roman"/>
              </a:rPr>
              <a:t>if</a:t>
            </a:r>
            <a:r>
              <a:rPr sz="2400" spc="355" dirty="0">
                <a:latin typeface="Times New Roman"/>
                <a:cs typeface="Times New Roman"/>
              </a:rPr>
              <a:t> </a:t>
            </a:r>
            <a:r>
              <a:rPr sz="2400" dirty="0">
                <a:latin typeface="Times New Roman"/>
                <a:cs typeface="Times New Roman"/>
              </a:rPr>
              <a:t>the</a:t>
            </a:r>
            <a:r>
              <a:rPr sz="2400" spc="370" dirty="0">
                <a:latin typeface="Times New Roman"/>
                <a:cs typeface="Times New Roman"/>
              </a:rPr>
              <a:t> </a:t>
            </a:r>
            <a:r>
              <a:rPr sz="2400" dirty="0">
                <a:latin typeface="Times New Roman"/>
                <a:cs typeface="Times New Roman"/>
              </a:rPr>
              <a:t>sum</a:t>
            </a:r>
            <a:r>
              <a:rPr sz="2400" spc="340" dirty="0">
                <a:latin typeface="Times New Roman"/>
                <a:cs typeface="Times New Roman"/>
              </a:rPr>
              <a:t> </a:t>
            </a:r>
            <a:r>
              <a:rPr sz="2400" spc="5" dirty="0">
                <a:latin typeface="Times New Roman"/>
                <a:cs typeface="Times New Roman"/>
              </a:rPr>
              <a:t>of</a:t>
            </a:r>
            <a:r>
              <a:rPr sz="2400" spc="355" dirty="0">
                <a:latin typeface="Times New Roman"/>
                <a:cs typeface="Times New Roman"/>
              </a:rPr>
              <a:t> </a:t>
            </a:r>
            <a:r>
              <a:rPr sz="2400" dirty="0">
                <a:latin typeface="Times New Roman"/>
                <a:cs typeface="Times New Roman"/>
              </a:rPr>
              <a:t>the</a:t>
            </a:r>
            <a:r>
              <a:rPr sz="2400" spc="370" dirty="0">
                <a:latin typeface="Times New Roman"/>
                <a:cs typeface="Times New Roman"/>
              </a:rPr>
              <a:t> </a:t>
            </a:r>
            <a:r>
              <a:rPr sz="2400" spc="-5" dirty="0">
                <a:latin typeface="Times New Roman"/>
                <a:cs typeface="Times New Roman"/>
              </a:rPr>
              <a:t>input</a:t>
            </a:r>
            <a:r>
              <a:rPr sz="2400" spc="360" dirty="0">
                <a:latin typeface="Times New Roman"/>
                <a:cs typeface="Times New Roman"/>
              </a:rPr>
              <a:t> </a:t>
            </a:r>
            <a:r>
              <a:rPr sz="2400" spc="-5" dirty="0">
                <a:latin typeface="Times New Roman"/>
                <a:cs typeface="Times New Roman"/>
              </a:rPr>
              <a:t>exceeds</a:t>
            </a:r>
            <a:r>
              <a:rPr sz="2400" spc="365" dirty="0">
                <a:latin typeface="Times New Roman"/>
                <a:cs typeface="Times New Roman"/>
              </a:rPr>
              <a:t> </a:t>
            </a:r>
            <a:r>
              <a:rPr sz="2400" dirty="0">
                <a:latin typeface="Times New Roman"/>
                <a:cs typeface="Times New Roman"/>
              </a:rPr>
              <a:t>an</a:t>
            </a:r>
            <a:r>
              <a:rPr sz="2400" spc="350" dirty="0">
                <a:latin typeface="Times New Roman"/>
                <a:cs typeface="Times New Roman"/>
              </a:rPr>
              <a:t> </a:t>
            </a:r>
            <a:r>
              <a:rPr sz="2400" spc="-5" dirty="0">
                <a:latin typeface="Times New Roman"/>
                <a:cs typeface="Times New Roman"/>
              </a:rPr>
              <a:t>internal</a:t>
            </a:r>
            <a:endParaRPr sz="2400" dirty="0">
              <a:latin typeface="Times New Roman"/>
              <a:cs typeface="Times New Roman"/>
            </a:endParaRPr>
          </a:p>
          <a:p>
            <a:pPr marL="355600">
              <a:lnSpc>
                <a:spcPct val="100000"/>
              </a:lnSpc>
              <a:spcBef>
                <a:spcPts val="5"/>
              </a:spcBef>
            </a:pPr>
            <a:r>
              <a:rPr sz="2400" dirty="0">
                <a:latin typeface="Times New Roman"/>
                <a:cs typeface="Times New Roman"/>
              </a:rPr>
              <a:t>threshold</a:t>
            </a:r>
            <a:r>
              <a:rPr sz="2400" spc="-25" dirty="0">
                <a:latin typeface="Times New Roman"/>
                <a:cs typeface="Times New Roman"/>
              </a:rPr>
              <a:t> </a:t>
            </a:r>
            <a:r>
              <a:rPr sz="2400" dirty="0">
                <a:latin typeface="Times New Roman"/>
                <a:cs typeface="Times New Roman"/>
              </a:rPr>
              <a:t>value</a:t>
            </a:r>
          </a:p>
        </p:txBody>
      </p:sp>
      <p:sp>
        <p:nvSpPr>
          <p:cNvPr id="6" name="Rectangle 5">
            <a:extLst>
              <a:ext uri="{FF2B5EF4-FFF2-40B4-BE49-F238E27FC236}">
                <a16:creationId xmlns:a16="http://schemas.microsoft.com/office/drawing/2014/main" id="{C9C42CAD-00CD-4D06-8587-E8CA2DEF4AAD}"/>
              </a:ext>
            </a:extLst>
          </p:cNvPr>
          <p:cNvSpPr/>
          <p:nvPr/>
        </p:nvSpPr>
        <p:spPr>
          <a:xfrm>
            <a:off x="152400" y="253265"/>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5FC18362-7BDF-47C1-A861-5B76C11C5546}"/>
              </a:ext>
            </a:extLst>
          </p:cNvPr>
          <p:cNvCxnSpPr/>
          <p:nvPr/>
        </p:nvCxnSpPr>
        <p:spPr>
          <a:xfrm>
            <a:off x="152400" y="1295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60</a:t>
            </a:fld>
            <a:endParaRPr dirty="0"/>
          </a:p>
        </p:txBody>
      </p:sp>
      <p:sp>
        <p:nvSpPr>
          <p:cNvPr id="2" name="object 2"/>
          <p:cNvSpPr txBox="1">
            <a:spLocks noGrp="1"/>
          </p:cNvSpPr>
          <p:nvPr>
            <p:ph type="title"/>
          </p:nvPr>
        </p:nvSpPr>
        <p:spPr>
          <a:xfrm>
            <a:off x="457200" y="535037"/>
            <a:ext cx="5252085" cy="391795"/>
          </a:xfrm>
          <a:prstGeom prst="rect">
            <a:avLst/>
          </a:prstGeom>
        </p:spPr>
        <p:txBody>
          <a:bodyPr vert="horz" wrap="square" lIns="0" tIns="12700" rIns="0" bIns="0" rtlCol="0">
            <a:spAutoFit/>
          </a:bodyPr>
          <a:lstStyle/>
          <a:p>
            <a:pPr marL="12700">
              <a:lnSpc>
                <a:spcPct val="100000"/>
              </a:lnSpc>
              <a:spcBef>
                <a:spcPts val="100"/>
              </a:spcBef>
            </a:pPr>
            <a:r>
              <a:rPr sz="2400" spc="-10" dirty="0"/>
              <a:t>Features </a:t>
            </a:r>
            <a:r>
              <a:rPr sz="2400" dirty="0"/>
              <a:t>of Gradient Descent</a:t>
            </a:r>
            <a:r>
              <a:rPr sz="2400" spc="-190" dirty="0"/>
              <a:t> </a:t>
            </a:r>
            <a:r>
              <a:rPr sz="2400" dirty="0"/>
              <a:t>Algorithm</a:t>
            </a:r>
          </a:p>
        </p:txBody>
      </p:sp>
      <p:sp>
        <p:nvSpPr>
          <p:cNvPr id="3" name="object 3"/>
          <p:cNvSpPr txBox="1">
            <a:spLocks noGrp="1"/>
          </p:cNvSpPr>
          <p:nvPr>
            <p:ph type="body" idx="1"/>
          </p:nvPr>
        </p:nvSpPr>
        <p:spPr>
          <a:prstGeom prst="rect">
            <a:avLst/>
          </a:prstGeom>
        </p:spPr>
        <p:txBody>
          <a:bodyPr vert="horz" wrap="square" lIns="0" tIns="53975" rIns="0" bIns="0" rtlCol="0">
            <a:spAutoFit/>
          </a:bodyPr>
          <a:lstStyle/>
          <a:p>
            <a:pPr marL="13970" marR="5715" indent="-635">
              <a:lnSpc>
                <a:spcPts val="2590"/>
              </a:lnSpc>
              <a:spcBef>
                <a:spcPts val="425"/>
              </a:spcBef>
            </a:pPr>
            <a:r>
              <a:rPr spc="-5" dirty="0"/>
              <a:t>Gradient descent </a:t>
            </a:r>
            <a:r>
              <a:rPr dirty="0"/>
              <a:t>is an </a:t>
            </a:r>
            <a:r>
              <a:rPr spc="-5" dirty="0"/>
              <a:t>important general paradigm </a:t>
            </a:r>
            <a:r>
              <a:rPr dirty="0"/>
              <a:t>for </a:t>
            </a:r>
            <a:r>
              <a:rPr spc="-5" dirty="0"/>
              <a:t>learning. It </a:t>
            </a:r>
            <a:r>
              <a:rPr dirty="0"/>
              <a:t>is a strategy for  searching through a </a:t>
            </a:r>
            <a:r>
              <a:rPr spc="-10" dirty="0"/>
              <a:t>large </a:t>
            </a:r>
            <a:r>
              <a:rPr spc="-5" dirty="0"/>
              <a:t>or </a:t>
            </a:r>
            <a:r>
              <a:rPr dirty="0"/>
              <a:t>infinite hypothesis space that can </a:t>
            </a:r>
            <a:r>
              <a:rPr spc="-5" dirty="0"/>
              <a:t>be </a:t>
            </a:r>
            <a:r>
              <a:rPr dirty="0"/>
              <a:t>applied</a:t>
            </a:r>
            <a:r>
              <a:rPr spc="-190" dirty="0"/>
              <a:t> </a:t>
            </a:r>
            <a:r>
              <a:rPr dirty="0"/>
              <a:t>whenever</a:t>
            </a:r>
          </a:p>
          <a:p>
            <a:pPr marL="471170" indent="-457834">
              <a:lnSpc>
                <a:spcPct val="100000"/>
              </a:lnSpc>
              <a:spcBef>
                <a:spcPts val="675"/>
              </a:spcBef>
              <a:buAutoNum type="arabicPeriod"/>
              <a:tabLst>
                <a:tab pos="471170" algn="l"/>
                <a:tab pos="471805" algn="l"/>
              </a:tabLst>
            </a:pPr>
            <a:r>
              <a:rPr dirty="0"/>
              <a:t>The hypothesis space contains continuously </a:t>
            </a:r>
            <a:r>
              <a:rPr spc="-5" dirty="0"/>
              <a:t>parameterized</a:t>
            </a:r>
            <a:r>
              <a:rPr spc="-110" dirty="0"/>
              <a:t> </a:t>
            </a:r>
            <a:r>
              <a:rPr dirty="0"/>
              <a:t>hypotheses</a:t>
            </a:r>
          </a:p>
          <a:p>
            <a:pPr marL="471170" indent="-457834">
              <a:lnSpc>
                <a:spcPct val="100000"/>
              </a:lnSpc>
              <a:spcBef>
                <a:spcPts val="710"/>
              </a:spcBef>
              <a:buAutoNum type="arabicPeriod"/>
              <a:tabLst>
                <a:tab pos="471170" algn="l"/>
                <a:tab pos="471805" algn="l"/>
              </a:tabLst>
            </a:pPr>
            <a:r>
              <a:rPr dirty="0"/>
              <a:t>The error can be </a:t>
            </a:r>
            <a:r>
              <a:rPr spc="-5" dirty="0"/>
              <a:t>differentiated </a:t>
            </a:r>
            <a:r>
              <a:rPr dirty="0"/>
              <a:t>with respect to these hypothesis</a:t>
            </a:r>
            <a:r>
              <a:rPr spc="-130" dirty="0"/>
              <a:t> </a:t>
            </a:r>
            <a:r>
              <a:rPr spc="-5" dirty="0"/>
              <a:t>parameters</a:t>
            </a:r>
          </a:p>
          <a:p>
            <a:pPr marL="1270">
              <a:lnSpc>
                <a:spcPct val="100000"/>
              </a:lnSpc>
            </a:pPr>
            <a:endParaRPr spc="-5" dirty="0"/>
          </a:p>
          <a:p>
            <a:pPr marL="13970">
              <a:lnSpc>
                <a:spcPct val="100000"/>
              </a:lnSpc>
              <a:spcBef>
                <a:spcPts val="1550"/>
              </a:spcBef>
            </a:pPr>
            <a:r>
              <a:rPr dirty="0"/>
              <a:t>The key </a:t>
            </a:r>
            <a:r>
              <a:rPr spc="-5" dirty="0"/>
              <a:t>practical difficulties </a:t>
            </a:r>
            <a:r>
              <a:rPr dirty="0"/>
              <a:t>in applying gradient descent</a:t>
            </a:r>
            <a:r>
              <a:rPr spc="-135" dirty="0"/>
              <a:t> </a:t>
            </a:r>
            <a:r>
              <a:rPr dirty="0"/>
              <a:t>are</a:t>
            </a:r>
          </a:p>
          <a:p>
            <a:pPr marL="471170" indent="-457834">
              <a:lnSpc>
                <a:spcPct val="100000"/>
              </a:lnSpc>
              <a:spcBef>
                <a:spcPts val="710"/>
              </a:spcBef>
              <a:buAutoNum type="arabicPeriod"/>
              <a:tabLst>
                <a:tab pos="471170" algn="l"/>
                <a:tab pos="471805" algn="l"/>
              </a:tabLst>
            </a:pPr>
            <a:r>
              <a:rPr spc="-5" dirty="0"/>
              <a:t>Converging </a:t>
            </a:r>
            <a:r>
              <a:rPr dirty="0"/>
              <a:t>to a local </a:t>
            </a:r>
            <a:r>
              <a:rPr spc="-5" dirty="0"/>
              <a:t>minimum </a:t>
            </a:r>
            <a:r>
              <a:rPr dirty="0"/>
              <a:t>can </a:t>
            </a:r>
            <a:r>
              <a:rPr spc="-5" dirty="0"/>
              <a:t>sometimes </a:t>
            </a:r>
            <a:r>
              <a:rPr dirty="0"/>
              <a:t>be quite</a:t>
            </a:r>
            <a:r>
              <a:rPr spc="-80" dirty="0"/>
              <a:t> </a:t>
            </a:r>
            <a:r>
              <a:rPr dirty="0"/>
              <a:t>slow</a:t>
            </a:r>
          </a:p>
          <a:p>
            <a:pPr marL="471170" marR="5080" indent="-457834">
              <a:lnSpc>
                <a:spcPts val="2590"/>
              </a:lnSpc>
              <a:spcBef>
                <a:spcPts val="1050"/>
              </a:spcBef>
              <a:buAutoNum type="arabicPeriod"/>
              <a:tabLst>
                <a:tab pos="471170" algn="l"/>
                <a:tab pos="471805" algn="l"/>
              </a:tabLst>
            </a:pPr>
            <a:r>
              <a:rPr dirty="0"/>
              <a:t>If there are </a:t>
            </a:r>
            <a:r>
              <a:rPr spc="-5" dirty="0"/>
              <a:t>multiple </a:t>
            </a:r>
            <a:r>
              <a:rPr dirty="0"/>
              <a:t>local </a:t>
            </a:r>
            <a:r>
              <a:rPr spc="-10" dirty="0"/>
              <a:t>minima </a:t>
            </a:r>
            <a:r>
              <a:rPr dirty="0"/>
              <a:t>in the error surface, </a:t>
            </a:r>
            <a:r>
              <a:rPr spc="-5" dirty="0"/>
              <a:t>then there </a:t>
            </a:r>
            <a:r>
              <a:rPr dirty="0"/>
              <a:t>is no </a:t>
            </a:r>
            <a:r>
              <a:rPr spc="-5" dirty="0"/>
              <a:t>guarantee  </a:t>
            </a:r>
            <a:r>
              <a:rPr dirty="0"/>
              <a:t>that the procedure will find the global</a:t>
            </a:r>
            <a:r>
              <a:rPr spc="-100" dirty="0"/>
              <a:t> </a:t>
            </a:r>
            <a:r>
              <a:rPr spc="-5" dirty="0"/>
              <a:t>minimum</a:t>
            </a:r>
          </a:p>
        </p:txBody>
      </p:sp>
      <p:sp>
        <p:nvSpPr>
          <p:cNvPr id="6" name="Rectangle 5">
            <a:extLst>
              <a:ext uri="{FF2B5EF4-FFF2-40B4-BE49-F238E27FC236}">
                <a16:creationId xmlns:a16="http://schemas.microsoft.com/office/drawing/2014/main" id="{E14817FB-AFAA-4D2E-A0EF-92F132C48C3D}"/>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0CAA2DA-81B9-4D5F-894D-93C837B6F6BC}"/>
              </a:ext>
            </a:extLst>
          </p:cNvPr>
          <p:cNvCxnSpPr/>
          <p:nvPr/>
        </p:nvCxnSpPr>
        <p:spPr>
          <a:xfrm>
            <a:off x="152400" y="1295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470636"/>
            <a:ext cx="7088505" cy="452120"/>
          </a:xfrm>
          <a:prstGeom prst="rect">
            <a:avLst/>
          </a:prstGeom>
        </p:spPr>
        <p:txBody>
          <a:bodyPr vert="horz" wrap="square" lIns="0" tIns="12065" rIns="0" bIns="0" rtlCol="0">
            <a:spAutoFit/>
          </a:bodyPr>
          <a:lstStyle/>
          <a:p>
            <a:pPr marL="12700">
              <a:lnSpc>
                <a:spcPct val="100000"/>
              </a:lnSpc>
              <a:spcBef>
                <a:spcPts val="95"/>
              </a:spcBef>
            </a:pPr>
            <a:r>
              <a:rPr sz="2800" spc="-5" dirty="0"/>
              <a:t>Stochastic Approximation to Gradient</a:t>
            </a:r>
            <a:r>
              <a:rPr sz="2800" spc="-150" dirty="0"/>
              <a:t> </a:t>
            </a:r>
            <a:r>
              <a:rPr sz="2800" spc="-5" dirty="0"/>
              <a:t>Descent</a:t>
            </a:r>
            <a:endParaRPr sz="2800" dirty="0"/>
          </a:p>
        </p:txBody>
      </p:sp>
      <p:sp>
        <p:nvSpPr>
          <p:cNvPr id="3" name="object 3"/>
          <p:cNvSpPr txBox="1"/>
          <p:nvPr/>
        </p:nvSpPr>
        <p:spPr>
          <a:xfrm>
            <a:off x="825064" y="1894105"/>
            <a:ext cx="10359390" cy="1836420"/>
          </a:xfrm>
          <a:prstGeom prst="rect">
            <a:avLst/>
          </a:prstGeom>
        </p:spPr>
        <p:txBody>
          <a:bodyPr vert="horz" wrap="square" lIns="0" tIns="53975" rIns="0" bIns="0" rtlCol="0">
            <a:spAutoFit/>
          </a:bodyPr>
          <a:lstStyle/>
          <a:p>
            <a:pPr marL="241300" marR="6350" indent="-229235" algn="just">
              <a:lnSpc>
                <a:spcPts val="2590"/>
              </a:lnSpc>
              <a:spcBef>
                <a:spcPts val="425"/>
              </a:spcBef>
              <a:buFont typeface="Arial"/>
              <a:buChar char="•"/>
              <a:tabLst>
                <a:tab pos="241300" algn="l"/>
              </a:tabLst>
            </a:pPr>
            <a:r>
              <a:rPr sz="2400" dirty="0">
                <a:latin typeface="Times New Roman"/>
                <a:cs typeface="Times New Roman"/>
              </a:rPr>
              <a:t>The </a:t>
            </a:r>
            <a:r>
              <a:rPr sz="2400" spc="-5" dirty="0">
                <a:latin typeface="Times New Roman"/>
                <a:cs typeface="Times New Roman"/>
              </a:rPr>
              <a:t>gradient descent training rule presented </a:t>
            </a:r>
            <a:r>
              <a:rPr sz="2400" dirty="0">
                <a:latin typeface="Times New Roman"/>
                <a:cs typeface="Times New Roman"/>
              </a:rPr>
              <a:t>in </a:t>
            </a:r>
            <a:r>
              <a:rPr sz="2400" spc="-5" dirty="0">
                <a:latin typeface="Times New Roman"/>
                <a:cs typeface="Times New Roman"/>
              </a:rPr>
              <a:t>Equation </a:t>
            </a:r>
            <a:r>
              <a:rPr sz="2400" b="1" i="1" spc="-5" dirty="0">
                <a:latin typeface="Times New Roman"/>
                <a:cs typeface="Times New Roman"/>
              </a:rPr>
              <a:t>(7) </a:t>
            </a:r>
            <a:r>
              <a:rPr sz="2400" spc="-5" dirty="0">
                <a:latin typeface="Times New Roman"/>
                <a:cs typeface="Times New Roman"/>
              </a:rPr>
              <a:t>computes </a:t>
            </a:r>
            <a:r>
              <a:rPr sz="2400" dirty="0">
                <a:latin typeface="Times New Roman"/>
                <a:cs typeface="Times New Roman"/>
              </a:rPr>
              <a:t>weight  updates after </a:t>
            </a:r>
            <a:r>
              <a:rPr sz="2400" spc="-10" dirty="0">
                <a:latin typeface="Times New Roman"/>
                <a:cs typeface="Times New Roman"/>
              </a:rPr>
              <a:t>summing </a:t>
            </a:r>
            <a:r>
              <a:rPr sz="2400" dirty="0">
                <a:latin typeface="Times New Roman"/>
                <a:cs typeface="Times New Roman"/>
              </a:rPr>
              <a:t>over </a:t>
            </a:r>
            <a:r>
              <a:rPr sz="2400" b="1" i="1" dirty="0">
                <a:latin typeface="Times New Roman"/>
                <a:cs typeface="Times New Roman"/>
              </a:rPr>
              <a:t>all </a:t>
            </a:r>
            <a:r>
              <a:rPr sz="2400" dirty="0">
                <a:latin typeface="Times New Roman"/>
                <a:cs typeface="Times New Roman"/>
              </a:rPr>
              <a:t>the training </a:t>
            </a:r>
            <a:r>
              <a:rPr sz="2400" spc="-5" dirty="0">
                <a:latin typeface="Times New Roman"/>
                <a:cs typeface="Times New Roman"/>
              </a:rPr>
              <a:t>examples </a:t>
            </a:r>
            <a:r>
              <a:rPr sz="2400" dirty="0">
                <a:latin typeface="Times New Roman"/>
                <a:cs typeface="Times New Roman"/>
              </a:rPr>
              <a:t>in</a:t>
            </a:r>
            <a:r>
              <a:rPr sz="2400" spc="-60" dirty="0">
                <a:latin typeface="Times New Roman"/>
                <a:cs typeface="Times New Roman"/>
              </a:rPr>
              <a:t> </a:t>
            </a:r>
            <a:r>
              <a:rPr sz="2400" spc="-5" dirty="0">
                <a:latin typeface="Times New Roman"/>
                <a:cs typeface="Times New Roman"/>
              </a:rPr>
              <a:t>D</a:t>
            </a:r>
            <a:endParaRPr sz="2400" dirty="0">
              <a:latin typeface="Times New Roman"/>
              <a:cs typeface="Times New Roman"/>
            </a:endParaRPr>
          </a:p>
          <a:p>
            <a:pPr marL="241300" marR="5080" indent="-229235" algn="just">
              <a:lnSpc>
                <a:spcPct val="90100"/>
              </a:lnSpc>
              <a:spcBef>
                <a:spcPts val="969"/>
              </a:spcBef>
              <a:buFont typeface="Arial"/>
              <a:buChar char="•"/>
              <a:tabLst>
                <a:tab pos="241935" algn="l"/>
              </a:tabLst>
            </a:pPr>
            <a:r>
              <a:rPr sz="2400" dirty="0">
                <a:latin typeface="Times New Roman"/>
                <a:cs typeface="Times New Roman"/>
              </a:rPr>
              <a:t>The </a:t>
            </a:r>
            <a:r>
              <a:rPr sz="2400" spc="-5" dirty="0">
                <a:latin typeface="Times New Roman"/>
                <a:cs typeface="Times New Roman"/>
              </a:rPr>
              <a:t>idea behind stochastic gradient descent </a:t>
            </a:r>
            <a:r>
              <a:rPr sz="2400" dirty="0">
                <a:latin typeface="Times New Roman"/>
                <a:cs typeface="Times New Roman"/>
              </a:rPr>
              <a:t>is to </a:t>
            </a:r>
            <a:r>
              <a:rPr sz="2400" spc="-5" dirty="0">
                <a:latin typeface="Times New Roman"/>
                <a:cs typeface="Times New Roman"/>
              </a:rPr>
              <a:t>approximate this gradient descent  </a:t>
            </a:r>
            <a:r>
              <a:rPr sz="2400" dirty="0">
                <a:latin typeface="Times New Roman"/>
                <a:cs typeface="Times New Roman"/>
              </a:rPr>
              <a:t>search </a:t>
            </a:r>
            <a:r>
              <a:rPr sz="2400" spc="-5" dirty="0">
                <a:latin typeface="Times New Roman"/>
                <a:cs typeface="Times New Roman"/>
              </a:rPr>
              <a:t>by updating weights </a:t>
            </a:r>
            <a:r>
              <a:rPr sz="2400" spc="-15" dirty="0">
                <a:latin typeface="Times New Roman"/>
                <a:cs typeface="Times New Roman"/>
              </a:rPr>
              <a:t>incrementally, </a:t>
            </a:r>
            <a:r>
              <a:rPr sz="2400" spc="-5" dirty="0">
                <a:latin typeface="Times New Roman"/>
                <a:cs typeface="Times New Roman"/>
              </a:rPr>
              <a:t>following </a:t>
            </a:r>
            <a:r>
              <a:rPr sz="2400" dirty="0">
                <a:latin typeface="Times New Roman"/>
                <a:cs typeface="Times New Roman"/>
              </a:rPr>
              <a:t>the </a:t>
            </a:r>
            <a:r>
              <a:rPr sz="2400" spc="-5" dirty="0">
                <a:latin typeface="Times New Roman"/>
                <a:cs typeface="Times New Roman"/>
              </a:rPr>
              <a:t>calculation </a:t>
            </a:r>
            <a:r>
              <a:rPr sz="2400" spc="-10" dirty="0">
                <a:latin typeface="Times New Roman"/>
                <a:cs typeface="Times New Roman"/>
              </a:rPr>
              <a:t>of </a:t>
            </a:r>
            <a:r>
              <a:rPr sz="2400" dirty="0">
                <a:latin typeface="Times New Roman"/>
                <a:cs typeface="Times New Roman"/>
              </a:rPr>
              <a:t>the error  for </a:t>
            </a:r>
            <a:r>
              <a:rPr sz="2400" b="1" i="1" dirty="0">
                <a:latin typeface="Times New Roman"/>
                <a:cs typeface="Times New Roman"/>
              </a:rPr>
              <a:t>each </a:t>
            </a:r>
            <a:r>
              <a:rPr sz="2400" dirty="0">
                <a:latin typeface="Times New Roman"/>
                <a:cs typeface="Times New Roman"/>
              </a:rPr>
              <a:t>individual</a:t>
            </a:r>
            <a:r>
              <a:rPr sz="2400" spc="-45" dirty="0">
                <a:latin typeface="Times New Roman"/>
                <a:cs typeface="Times New Roman"/>
              </a:rPr>
              <a:t> </a:t>
            </a:r>
            <a:r>
              <a:rPr sz="2400" spc="-5" dirty="0">
                <a:latin typeface="Times New Roman"/>
                <a:cs typeface="Times New Roman"/>
              </a:rPr>
              <a:t>example</a:t>
            </a:r>
            <a:endParaRPr sz="2400" dirty="0">
              <a:latin typeface="Times New Roman"/>
              <a:cs typeface="Times New Roman"/>
            </a:endParaRPr>
          </a:p>
        </p:txBody>
      </p:sp>
      <p:sp>
        <p:nvSpPr>
          <p:cNvPr id="4" name="object 4"/>
          <p:cNvSpPr txBox="1"/>
          <p:nvPr/>
        </p:nvSpPr>
        <p:spPr>
          <a:xfrm>
            <a:off x="916940" y="4841875"/>
            <a:ext cx="9556750" cy="720725"/>
          </a:xfrm>
          <a:prstGeom prst="rect">
            <a:avLst/>
          </a:prstGeom>
        </p:spPr>
        <p:txBody>
          <a:bodyPr vert="horz" wrap="square" lIns="0" tIns="53975" rIns="0" bIns="0" rtlCol="0">
            <a:spAutoFit/>
          </a:bodyPr>
          <a:lstStyle/>
          <a:p>
            <a:pPr marL="38100" marR="30480" indent="-635">
              <a:lnSpc>
                <a:spcPts val="2590"/>
              </a:lnSpc>
              <a:spcBef>
                <a:spcPts val="425"/>
              </a:spcBef>
            </a:pPr>
            <a:r>
              <a:rPr sz="2400" dirty="0">
                <a:latin typeface="Times New Roman"/>
                <a:cs typeface="Times New Roman"/>
              </a:rPr>
              <a:t>where </a:t>
            </a:r>
            <a:r>
              <a:rPr sz="2400" b="1" i="1" dirty="0">
                <a:latin typeface="Times New Roman"/>
                <a:cs typeface="Times New Roman"/>
              </a:rPr>
              <a:t>t</a:t>
            </a:r>
            <a:r>
              <a:rPr sz="2400" dirty="0">
                <a:latin typeface="Times New Roman"/>
                <a:cs typeface="Times New Roman"/>
              </a:rPr>
              <a:t>, </a:t>
            </a:r>
            <a:r>
              <a:rPr sz="2400" b="1" i="1" dirty="0">
                <a:latin typeface="Times New Roman"/>
                <a:cs typeface="Times New Roman"/>
              </a:rPr>
              <a:t>o, </a:t>
            </a:r>
            <a:r>
              <a:rPr sz="2400" dirty="0">
                <a:latin typeface="Times New Roman"/>
                <a:cs typeface="Times New Roman"/>
              </a:rPr>
              <a:t>and </a:t>
            </a:r>
            <a:r>
              <a:rPr sz="2400" b="1" i="1" spc="-5" dirty="0">
                <a:latin typeface="Times New Roman"/>
                <a:cs typeface="Times New Roman"/>
              </a:rPr>
              <a:t>x</a:t>
            </a:r>
            <a:r>
              <a:rPr sz="2400" b="1" i="1" spc="-7" baseline="-20833" dirty="0">
                <a:latin typeface="Times New Roman"/>
                <a:cs typeface="Times New Roman"/>
              </a:rPr>
              <a:t>i </a:t>
            </a:r>
            <a:r>
              <a:rPr sz="2400" dirty="0">
                <a:latin typeface="Times New Roman"/>
                <a:cs typeface="Times New Roman"/>
              </a:rPr>
              <a:t>are the </a:t>
            </a:r>
            <a:r>
              <a:rPr sz="2400" spc="-10" dirty="0">
                <a:latin typeface="Times New Roman"/>
                <a:cs typeface="Times New Roman"/>
              </a:rPr>
              <a:t>target </a:t>
            </a:r>
            <a:r>
              <a:rPr sz="2400" dirty="0">
                <a:latin typeface="Times New Roman"/>
                <a:cs typeface="Times New Roman"/>
              </a:rPr>
              <a:t>value, unit output, and </a:t>
            </a:r>
            <a:r>
              <a:rPr sz="2400" spc="-5" dirty="0">
                <a:latin typeface="Times New Roman"/>
                <a:cs typeface="Times New Roman"/>
              </a:rPr>
              <a:t>i</a:t>
            </a:r>
            <a:r>
              <a:rPr sz="2400" spc="-7" baseline="24305" dirty="0">
                <a:latin typeface="Times New Roman"/>
                <a:cs typeface="Times New Roman"/>
              </a:rPr>
              <a:t>th </a:t>
            </a:r>
            <a:r>
              <a:rPr sz="2400" dirty="0">
                <a:latin typeface="Times New Roman"/>
                <a:cs typeface="Times New Roman"/>
              </a:rPr>
              <a:t>input for the training  </a:t>
            </a:r>
            <a:r>
              <a:rPr sz="2400" spc="-5" dirty="0">
                <a:latin typeface="Times New Roman"/>
                <a:cs typeface="Times New Roman"/>
              </a:rPr>
              <a:t>example </a:t>
            </a:r>
            <a:r>
              <a:rPr sz="2400" dirty="0">
                <a:latin typeface="Times New Roman"/>
                <a:cs typeface="Times New Roman"/>
              </a:rPr>
              <a:t>in</a:t>
            </a:r>
            <a:r>
              <a:rPr sz="2400" spc="-20" dirty="0">
                <a:latin typeface="Times New Roman"/>
                <a:cs typeface="Times New Roman"/>
              </a:rPr>
              <a:t> </a:t>
            </a:r>
            <a:r>
              <a:rPr sz="2400" dirty="0">
                <a:latin typeface="Times New Roman"/>
                <a:cs typeface="Times New Roman"/>
              </a:rPr>
              <a:t>question</a:t>
            </a:r>
          </a:p>
        </p:txBody>
      </p:sp>
      <p:sp>
        <p:nvSpPr>
          <p:cNvPr id="5" name="object 5"/>
          <p:cNvSpPr/>
          <p:nvPr/>
        </p:nvSpPr>
        <p:spPr>
          <a:xfrm>
            <a:off x="4922409" y="4169845"/>
            <a:ext cx="2342485" cy="285750"/>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61</a:t>
            </a:fld>
            <a:endParaRPr dirty="0"/>
          </a:p>
        </p:txBody>
      </p:sp>
      <p:sp>
        <p:nvSpPr>
          <p:cNvPr id="8" name="Rectangle 7">
            <a:extLst>
              <a:ext uri="{FF2B5EF4-FFF2-40B4-BE49-F238E27FC236}">
                <a16:creationId xmlns:a16="http://schemas.microsoft.com/office/drawing/2014/main" id="{C113576B-1B63-4F11-A282-ADFF9E4BE5CA}"/>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975AE988-BF53-4FB4-AF55-CD653F377EF0}"/>
              </a:ext>
            </a:extLst>
          </p:cNvPr>
          <p:cNvCxnSpPr/>
          <p:nvPr/>
        </p:nvCxnSpPr>
        <p:spPr>
          <a:xfrm>
            <a:off x="152400" y="1295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590800" y="980389"/>
            <a:ext cx="302895" cy="73660"/>
          </a:xfrm>
          <a:custGeom>
            <a:avLst/>
            <a:gdLst/>
            <a:ahLst/>
            <a:cxnLst/>
            <a:rect l="l" t="t" r="r" b="b"/>
            <a:pathLst>
              <a:path w="302894" h="73659">
                <a:moveTo>
                  <a:pt x="265307" y="0"/>
                </a:moveTo>
                <a:lnTo>
                  <a:pt x="257424" y="8900"/>
                </a:lnTo>
                <a:lnTo>
                  <a:pt x="281309" y="29596"/>
                </a:lnTo>
                <a:lnTo>
                  <a:pt x="0" y="29596"/>
                </a:lnTo>
                <a:lnTo>
                  <a:pt x="0" y="43555"/>
                </a:lnTo>
                <a:lnTo>
                  <a:pt x="281309" y="43555"/>
                </a:lnTo>
                <a:lnTo>
                  <a:pt x="257424" y="64251"/>
                </a:lnTo>
                <a:lnTo>
                  <a:pt x="265307" y="73151"/>
                </a:lnTo>
                <a:lnTo>
                  <a:pt x="302763" y="40904"/>
                </a:lnTo>
                <a:lnTo>
                  <a:pt x="302763" y="32247"/>
                </a:lnTo>
                <a:lnTo>
                  <a:pt x="265307" y="0"/>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930324" y="620027"/>
            <a:ext cx="10409555" cy="720725"/>
          </a:xfrm>
          <a:prstGeom prst="rect">
            <a:avLst/>
          </a:prstGeom>
        </p:spPr>
        <p:txBody>
          <a:bodyPr vert="horz" wrap="square" lIns="0" tIns="53975" rIns="0" bIns="0" rtlCol="0">
            <a:spAutoFit/>
          </a:bodyPr>
          <a:lstStyle/>
          <a:p>
            <a:pPr marL="38100" marR="30480" indent="-635">
              <a:lnSpc>
                <a:spcPts val="2590"/>
              </a:lnSpc>
              <a:spcBef>
                <a:spcPts val="425"/>
              </a:spcBef>
              <a:tabLst>
                <a:tab pos="687070" algn="l"/>
                <a:tab pos="1205230" algn="l"/>
                <a:tab pos="1336675" algn="l"/>
                <a:tab pos="1715770" algn="l"/>
                <a:tab pos="2450465" algn="l"/>
                <a:tab pos="3031490" algn="l"/>
                <a:tab pos="4373880" algn="l"/>
                <a:tab pos="5514340" algn="l"/>
                <a:tab pos="6567170" algn="l"/>
                <a:tab pos="6911975" algn="l"/>
                <a:tab pos="7291070" algn="l"/>
                <a:tab pos="8465185" algn="l"/>
                <a:tab pos="8742680" algn="l"/>
                <a:tab pos="9779000" algn="l"/>
              </a:tabLst>
            </a:pPr>
            <a:r>
              <a:rPr sz="2400" b="0" dirty="0">
                <a:latin typeface="Times New Roman"/>
                <a:cs typeface="Times New Roman"/>
              </a:rPr>
              <a:t>One	way		to	view	t</a:t>
            </a:r>
            <a:r>
              <a:rPr sz="2400" b="0" spc="-10" dirty="0">
                <a:latin typeface="Times New Roman"/>
                <a:cs typeface="Times New Roman"/>
              </a:rPr>
              <a:t>h</a:t>
            </a:r>
            <a:r>
              <a:rPr sz="2400" b="0" dirty="0">
                <a:latin typeface="Times New Roman"/>
                <a:cs typeface="Times New Roman"/>
              </a:rPr>
              <a:t>is	sto</a:t>
            </a:r>
            <a:r>
              <a:rPr sz="2400" b="0" spc="5" dirty="0">
                <a:latin typeface="Times New Roman"/>
                <a:cs typeface="Times New Roman"/>
              </a:rPr>
              <a:t>c</a:t>
            </a:r>
            <a:r>
              <a:rPr sz="2400" b="0" spc="-15" dirty="0">
                <a:latin typeface="Times New Roman"/>
                <a:cs typeface="Times New Roman"/>
              </a:rPr>
              <a:t>h</a:t>
            </a:r>
            <a:r>
              <a:rPr sz="2400" b="0" dirty="0">
                <a:latin typeface="Times New Roman"/>
                <a:cs typeface="Times New Roman"/>
              </a:rPr>
              <a:t>ast</a:t>
            </a:r>
            <a:r>
              <a:rPr sz="2400" b="0" spc="-10" dirty="0">
                <a:latin typeface="Times New Roman"/>
                <a:cs typeface="Times New Roman"/>
              </a:rPr>
              <a:t>i</a:t>
            </a:r>
            <a:r>
              <a:rPr sz="2400" b="0" dirty="0">
                <a:latin typeface="Times New Roman"/>
                <a:cs typeface="Times New Roman"/>
              </a:rPr>
              <a:t>c	gra</a:t>
            </a:r>
            <a:r>
              <a:rPr sz="2400" b="0" spc="-15" dirty="0">
                <a:latin typeface="Times New Roman"/>
                <a:cs typeface="Times New Roman"/>
              </a:rPr>
              <a:t>d</a:t>
            </a:r>
            <a:r>
              <a:rPr sz="2400" b="0" dirty="0">
                <a:latin typeface="Times New Roman"/>
                <a:cs typeface="Times New Roman"/>
              </a:rPr>
              <a:t>ient	de</a:t>
            </a:r>
            <a:r>
              <a:rPr sz="2400" b="0" spc="-10" dirty="0">
                <a:latin typeface="Times New Roman"/>
                <a:cs typeface="Times New Roman"/>
              </a:rPr>
              <a:t>sc</a:t>
            </a:r>
            <a:r>
              <a:rPr sz="2400" b="0" dirty="0">
                <a:latin typeface="Times New Roman"/>
                <a:cs typeface="Times New Roman"/>
              </a:rPr>
              <a:t>ent	is	to	c</a:t>
            </a:r>
            <a:r>
              <a:rPr sz="2400" b="0" spc="-10" dirty="0">
                <a:latin typeface="Times New Roman"/>
                <a:cs typeface="Times New Roman"/>
              </a:rPr>
              <a:t>o</a:t>
            </a:r>
            <a:r>
              <a:rPr sz="2400" b="0" dirty="0">
                <a:latin typeface="Times New Roman"/>
                <a:cs typeface="Times New Roman"/>
              </a:rPr>
              <a:t>nsid</a:t>
            </a:r>
            <a:r>
              <a:rPr sz="2400" b="0" spc="5" dirty="0">
                <a:latin typeface="Times New Roman"/>
                <a:cs typeface="Times New Roman"/>
              </a:rPr>
              <a:t>e</a:t>
            </a:r>
            <a:r>
              <a:rPr sz="2400" b="0" dirty="0">
                <a:latin typeface="Times New Roman"/>
                <a:cs typeface="Times New Roman"/>
              </a:rPr>
              <a:t>r	a	</a:t>
            </a:r>
            <a:r>
              <a:rPr sz="2400" b="0" spc="-15" dirty="0">
                <a:latin typeface="Times New Roman"/>
                <a:cs typeface="Times New Roman"/>
              </a:rPr>
              <a:t>d</a:t>
            </a:r>
            <a:r>
              <a:rPr sz="2400" b="0" dirty="0">
                <a:latin typeface="Times New Roman"/>
                <a:cs typeface="Times New Roman"/>
              </a:rPr>
              <a:t>is</a:t>
            </a:r>
            <a:r>
              <a:rPr sz="2400" b="0" spc="-15" dirty="0">
                <a:latin typeface="Times New Roman"/>
                <a:cs typeface="Times New Roman"/>
              </a:rPr>
              <a:t>t</a:t>
            </a:r>
            <a:r>
              <a:rPr sz="2400" b="0" dirty="0">
                <a:latin typeface="Times New Roman"/>
                <a:cs typeface="Times New Roman"/>
              </a:rPr>
              <a:t>inct	</a:t>
            </a:r>
            <a:r>
              <a:rPr sz="2400" b="0" spc="-10" dirty="0">
                <a:latin typeface="Times New Roman"/>
                <a:cs typeface="Times New Roman"/>
              </a:rPr>
              <a:t>e</a:t>
            </a:r>
            <a:r>
              <a:rPr sz="2400" b="0" dirty="0">
                <a:latin typeface="Times New Roman"/>
                <a:cs typeface="Times New Roman"/>
              </a:rPr>
              <a:t>r</a:t>
            </a:r>
            <a:r>
              <a:rPr sz="2400" b="0" spc="5" dirty="0">
                <a:latin typeface="Times New Roman"/>
                <a:cs typeface="Times New Roman"/>
              </a:rPr>
              <a:t>r</a:t>
            </a:r>
            <a:r>
              <a:rPr sz="2400" b="0" dirty="0">
                <a:latin typeface="Times New Roman"/>
                <a:cs typeface="Times New Roman"/>
              </a:rPr>
              <a:t>or  </a:t>
            </a:r>
            <a:r>
              <a:rPr sz="2400" b="0" spc="-5" dirty="0">
                <a:latin typeface="Times New Roman"/>
                <a:cs typeface="Times New Roman"/>
              </a:rPr>
              <a:t>function	E</a:t>
            </a:r>
            <a:r>
              <a:rPr sz="2400" b="0" spc="-7" baseline="-20833" dirty="0">
                <a:latin typeface="Times New Roman"/>
                <a:cs typeface="Times New Roman"/>
              </a:rPr>
              <a:t>d </a:t>
            </a:r>
            <a:r>
              <a:rPr sz="2400" b="0" dirty="0">
                <a:latin typeface="Times New Roman"/>
                <a:cs typeface="Times New Roman"/>
              </a:rPr>
              <a:t>( </a:t>
            </a:r>
            <a:r>
              <a:rPr sz="2400" b="0" dirty="0">
                <a:latin typeface="Cambria Math"/>
                <a:cs typeface="Cambria Math"/>
              </a:rPr>
              <a:t>w </a:t>
            </a:r>
            <a:r>
              <a:rPr sz="2400" b="0" dirty="0">
                <a:latin typeface="Times New Roman"/>
                <a:cs typeface="Times New Roman"/>
              </a:rPr>
              <a:t>) </a:t>
            </a:r>
            <a:r>
              <a:rPr sz="2400" b="0" spc="-5" dirty="0">
                <a:latin typeface="Times New Roman"/>
                <a:cs typeface="Times New Roman"/>
              </a:rPr>
              <a:t>for </a:t>
            </a:r>
            <a:r>
              <a:rPr sz="2400" b="0" dirty="0">
                <a:latin typeface="Times New Roman"/>
                <a:cs typeface="Times New Roman"/>
              </a:rPr>
              <a:t>each individual training </a:t>
            </a:r>
            <a:r>
              <a:rPr sz="2400" b="0" spc="-5" dirty="0">
                <a:latin typeface="Times New Roman"/>
                <a:cs typeface="Times New Roman"/>
              </a:rPr>
              <a:t>example </a:t>
            </a:r>
            <a:r>
              <a:rPr sz="2400" b="0" dirty="0">
                <a:latin typeface="Times New Roman"/>
                <a:cs typeface="Times New Roman"/>
              </a:rPr>
              <a:t>d </a:t>
            </a:r>
            <a:r>
              <a:rPr sz="2400" spc="-5" dirty="0"/>
              <a:t>as</a:t>
            </a:r>
            <a:r>
              <a:rPr sz="2400" spc="-370" dirty="0"/>
              <a:t> </a:t>
            </a:r>
            <a:r>
              <a:rPr sz="2400" b="0" spc="-5" dirty="0">
                <a:latin typeface="Times New Roman"/>
                <a:cs typeface="Times New Roman"/>
              </a:rPr>
              <a:t>follows</a:t>
            </a:r>
            <a:endParaRPr sz="2400" dirty="0">
              <a:latin typeface="Times New Roman"/>
              <a:cs typeface="Times New Roman"/>
            </a:endParaRPr>
          </a:p>
        </p:txBody>
      </p:sp>
      <p:sp>
        <p:nvSpPr>
          <p:cNvPr id="4" name="object 4"/>
          <p:cNvSpPr/>
          <p:nvPr/>
        </p:nvSpPr>
        <p:spPr>
          <a:xfrm>
            <a:off x="10158983" y="3367278"/>
            <a:ext cx="302895" cy="73660"/>
          </a:xfrm>
          <a:custGeom>
            <a:avLst/>
            <a:gdLst/>
            <a:ahLst/>
            <a:cxnLst/>
            <a:rect l="l" t="t" r="r" b="b"/>
            <a:pathLst>
              <a:path w="302895" h="73660">
                <a:moveTo>
                  <a:pt x="265297" y="0"/>
                </a:moveTo>
                <a:lnTo>
                  <a:pt x="257434" y="8900"/>
                </a:lnTo>
                <a:lnTo>
                  <a:pt x="281299" y="29596"/>
                </a:lnTo>
                <a:lnTo>
                  <a:pt x="0" y="29596"/>
                </a:lnTo>
                <a:lnTo>
                  <a:pt x="0" y="43555"/>
                </a:lnTo>
                <a:lnTo>
                  <a:pt x="281299" y="43555"/>
                </a:lnTo>
                <a:lnTo>
                  <a:pt x="257434" y="64251"/>
                </a:lnTo>
                <a:lnTo>
                  <a:pt x="265297" y="73151"/>
                </a:lnTo>
                <a:lnTo>
                  <a:pt x="302757" y="40904"/>
                </a:lnTo>
                <a:lnTo>
                  <a:pt x="302757" y="32247"/>
                </a:lnTo>
                <a:lnTo>
                  <a:pt x="265297" y="0"/>
                </a:lnTo>
                <a:close/>
              </a:path>
            </a:pathLst>
          </a:custGeom>
          <a:solidFill>
            <a:srgbClr val="000000"/>
          </a:solidFill>
        </p:spPr>
        <p:txBody>
          <a:bodyPr wrap="square" lIns="0" tIns="0" rIns="0" bIns="0" rtlCol="0"/>
          <a:lstStyle/>
          <a:p>
            <a:endParaRPr/>
          </a:p>
        </p:txBody>
      </p:sp>
      <p:sp>
        <p:nvSpPr>
          <p:cNvPr id="5" name="object 5"/>
          <p:cNvSpPr/>
          <p:nvPr/>
        </p:nvSpPr>
        <p:spPr>
          <a:xfrm>
            <a:off x="4954523" y="4482846"/>
            <a:ext cx="302895" cy="73660"/>
          </a:xfrm>
          <a:custGeom>
            <a:avLst/>
            <a:gdLst/>
            <a:ahLst/>
            <a:cxnLst/>
            <a:rect l="l" t="t" r="r" b="b"/>
            <a:pathLst>
              <a:path w="302895" h="73660">
                <a:moveTo>
                  <a:pt x="265297" y="0"/>
                </a:moveTo>
                <a:lnTo>
                  <a:pt x="257434" y="8894"/>
                </a:lnTo>
                <a:lnTo>
                  <a:pt x="281299" y="29586"/>
                </a:lnTo>
                <a:lnTo>
                  <a:pt x="0" y="29586"/>
                </a:lnTo>
                <a:lnTo>
                  <a:pt x="0" y="43565"/>
                </a:lnTo>
                <a:lnTo>
                  <a:pt x="281299" y="43565"/>
                </a:lnTo>
                <a:lnTo>
                  <a:pt x="257434" y="64257"/>
                </a:lnTo>
                <a:lnTo>
                  <a:pt x="265297" y="73151"/>
                </a:lnTo>
                <a:lnTo>
                  <a:pt x="302757" y="40898"/>
                </a:lnTo>
                <a:lnTo>
                  <a:pt x="302757" y="32253"/>
                </a:lnTo>
                <a:lnTo>
                  <a:pt x="265297" y="0"/>
                </a:lnTo>
                <a:close/>
              </a:path>
            </a:pathLst>
          </a:custGeom>
          <a:solidFill>
            <a:srgbClr val="000000"/>
          </a:solidFill>
        </p:spPr>
        <p:txBody>
          <a:bodyPr wrap="square" lIns="0" tIns="0" rIns="0" bIns="0" rtlCol="0"/>
          <a:lstStyle/>
          <a:p>
            <a:endParaRPr/>
          </a:p>
        </p:txBody>
      </p:sp>
      <p:sp>
        <p:nvSpPr>
          <p:cNvPr id="6" name="object 6"/>
          <p:cNvSpPr txBox="1"/>
          <p:nvPr/>
        </p:nvSpPr>
        <p:spPr>
          <a:xfrm>
            <a:off x="929054" y="2546522"/>
            <a:ext cx="10410825" cy="3406775"/>
          </a:xfrm>
          <a:prstGeom prst="rect">
            <a:avLst/>
          </a:prstGeom>
        </p:spPr>
        <p:txBody>
          <a:bodyPr vert="horz" wrap="square" lIns="0" tIns="53975" rIns="0" bIns="0" rtlCol="0">
            <a:spAutoFit/>
          </a:bodyPr>
          <a:lstStyle/>
          <a:p>
            <a:pPr marL="38100" marR="32384" algn="just">
              <a:lnSpc>
                <a:spcPts val="2590"/>
              </a:lnSpc>
              <a:spcBef>
                <a:spcPts val="425"/>
              </a:spcBef>
            </a:pPr>
            <a:r>
              <a:rPr sz="2400" spc="-5" dirty="0">
                <a:latin typeface="Times New Roman"/>
                <a:cs typeface="Times New Roman"/>
              </a:rPr>
              <a:t>Where, </a:t>
            </a:r>
            <a:r>
              <a:rPr sz="2400" i="1" spc="-10" dirty="0">
                <a:latin typeface="Times New Roman"/>
                <a:cs typeface="Times New Roman"/>
              </a:rPr>
              <a:t>t</a:t>
            </a:r>
            <a:r>
              <a:rPr sz="2400" i="1" spc="-15" baseline="-20833" dirty="0">
                <a:latin typeface="Times New Roman"/>
                <a:cs typeface="Times New Roman"/>
              </a:rPr>
              <a:t>d </a:t>
            </a:r>
            <a:r>
              <a:rPr sz="2400" spc="-5" dirty="0">
                <a:latin typeface="Times New Roman"/>
                <a:cs typeface="Times New Roman"/>
              </a:rPr>
              <a:t>and </a:t>
            </a:r>
            <a:r>
              <a:rPr sz="2400" i="1" spc="-5" dirty="0">
                <a:latin typeface="Times New Roman"/>
                <a:cs typeface="Times New Roman"/>
              </a:rPr>
              <a:t>o</a:t>
            </a:r>
            <a:r>
              <a:rPr sz="2400" i="1" spc="-7" baseline="-20833" dirty="0">
                <a:latin typeface="Times New Roman"/>
                <a:cs typeface="Times New Roman"/>
              </a:rPr>
              <a:t>d </a:t>
            </a:r>
            <a:r>
              <a:rPr sz="2400" dirty="0">
                <a:latin typeface="Times New Roman"/>
                <a:cs typeface="Times New Roman"/>
              </a:rPr>
              <a:t>are the </a:t>
            </a:r>
            <a:r>
              <a:rPr sz="2400" spc="-10" dirty="0">
                <a:latin typeface="Times New Roman"/>
                <a:cs typeface="Times New Roman"/>
              </a:rPr>
              <a:t>target </a:t>
            </a:r>
            <a:r>
              <a:rPr sz="2400" spc="-5" dirty="0">
                <a:latin typeface="Times New Roman"/>
                <a:cs typeface="Times New Roman"/>
              </a:rPr>
              <a:t>value </a:t>
            </a:r>
            <a:r>
              <a:rPr sz="2400" dirty="0">
                <a:latin typeface="Times New Roman"/>
                <a:cs typeface="Times New Roman"/>
              </a:rPr>
              <a:t>and the </a:t>
            </a:r>
            <a:r>
              <a:rPr sz="2400" spc="-5" dirty="0">
                <a:latin typeface="Times New Roman"/>
                <a:cs typeface="Times New Roman"/>
              </a:rPr>
              <a:t>unit </a:t>
            </a:r>
            <a:r>
              <a:rPr sz="2400" dirty="0">
                <a:latin typeface="Times New Roman"/>
                <a:cs typeface="Times New Roman"/>
              </a:rPr>
              <a:t>output </a:t>
            </a:r>
            <a:r>
              <a:rPr sz="2400" spc="-5" dirty="0">
                <a:latin typeface="Times New Roman"/>
                <a:cs typeface="Times New Roman"/>
              </a:rPr>
              <a:t>value </a:t>
            </a:r>
            <a:r>
              <a:rPr sz="2400" dirty="0">
                <a:latin typeface="Times New Roman"/>
                <a:cs typeface="Times New Roman"/>
              </a:rPr>
              <a:t>for </a:t>
            </a:r>
            <a:r>
              <a:rPr sz="2400" spc="-5" dirty="0">
                <a:latin typeface="Times New Roman"/>
                <a:cs typeface="Times New Roman"/>
              </a:rPr>
              <a:t>training example  </a:t>
            </a:r>
            <a:r>
              <a:rPr sz="2400" dirty="0">
                <a:latin typeface="Times New Roman"/>
                <a:cs typeface="Times New Roman"/>
              </a:rPr>
              <a:t>d.</a:t>
            </a:r>
          </a:p>
          <a:p>
            <a:pPr marL="266700" marR="30480" indent="-228600" algn="just">
              <a:lnSpc>
                <a:spcPts val="2590"/>
              </a:lnSpc>
              <a:spcBef>
                <a:spcPts val="1000"/>
              </a:spcBef>
              <a:buFont typeface="Arial"/>
              <a:buChar char="•"/>
              <a:tabLst>
                <a:tab pos="267335" algn="l"/>
              </a:tabLst>
            </a:pPr>
            <a:r>
              <a:rPr sz="2400" spc="-5" dirty="0">
                <a:latin typeface="Times New Roman"/>
                <a:cs typeface="Times New Roman"/>
              </a:rPr>
              <a:t>Stochastic gradient descent iterates </a:t>
            </a:r>
            <a:r>
              <a:rPr sz="2400" dirty="0">
                <a:latin typeface="Times New Roman"/>
                <a:cs typeface="Times New Roman"/>
              </a:rPr>
              <a:t>over </a:t>
            </a:r>
            <a:r>
              <a:rPr sz="2400" spc="-5" dirty="0">
                <a:latin typeface="Times New Roman"/>
                <a:cs typeface="Times New Roman"/>
              </a:rPr>
              <a:t>the training examples </a:t>
            </a:r>
            <a:r>
              <a:rPr sz="2400" b="1" i="1" dirty="0">
                <a:latin typeface="Times New Roman"/>
                <a:cs typeface="Times New Roman"/>
              </a:rPr>
              <a:t>d </a:t>
            </a:r>
            <a:r>
              <a:rPr sz="2400" dirty="0">
                <a:latin typeface="Times New Roman"/>
                <a:cs typeface="Times New Roman"/>
              </a:rPr>
              <a:t>in </a:t>
            </a:r>
            <a:r>
              <a:rPr sz="2400" spc="-5" dirty="0">
                <a:latin typeface="Times New Roman"/>
                <a:cs typeface="Times New Roman"/>
              </a:rPr>
              <a:t>D, </a:t>
            </a:r>
            <a:r>
              <a:rPr sz="2400" dirty="0">
                <a:latin typeface="Times New Roman"/>
                <a:cs typeface="Times New Roman"/>
              </a:rPr>
              <a:t>at </a:t>
            </a:r>
            <a:r>
              <a:rPr sz="2400" spc="-5" dirty="0">
                <a:latin typeface="Times New Roman"/>
                <a:cs typeface="Times New Roman"/>
              </a:rPr>
              <a:t>each  </a:t>
            </a:r>
            <a:r>
              <a:rPr sz="2400" dirty="0">
                <a:latin typeface="Times New Roman"/>
                <a:cs typeface="Times New Roman"/>
              </a:rPr>
              <a:t>iteration altering the weights according to the gradient with respect to </a:t>
            </a:r>
            <a:r>
              <a:rPr sz="2400" spc="-5" dirty="0">
                <a:latin typeface="Times New Roman"/>
                <a:cs typeface="Times New Roman"/>
              </a:rPr>
              <a:t>E</a:t>
            </a:r>
            <a:r>
              <a:rPr sz="2400" spc="-7" baseline="-20833" dirty="0">
                <a:latin typeface="Times New Roman"/>
                <a:cs typeface="Times New Roman"/>
              </a:rPr>
              <a:t>d</a:t>
            </a:r>
            <a:r>
              <a:rPr sz="2400" spc="-5" dirty="0">
                <a:latin typeface="Times New Roman"/>
                <a:cs typeface="Times New Roman"/>
              </a:rPr>
              <a:t>( </a:t>
            </a:r>
            <a:r>
              <a:rPr sz="2400" dirty="0">
                <a:latin typeface="Cambria Math"/>
                <a:cs typeface="Cambria Math"/>
              </a:rPr>
              <a:t>w</a:t>
            </a:r>
            <a:r>
              <a:rPr sz="2400" spc="-300" dirty="0">
                <a:latin typeface="Cambria Math"/>
                <a:cs typeface="Cambria Math"/>
              </a:rPr>
              <a:t> </a:t>
            </a:r>
            <a:r>
              <a:rPr sz="2400" dirty="0">
                <a:latin typeface="Times New Roman"/>
                <a:cs typeface="Times New Roman"/>
              </a:rPr>
              <a:t>)</a:t>
            </a:r>
          </a:p>
          <a:p>
            <a:pPr marL="266700" marR="30480" indent="-228600" algn="just">
              <a:lnSpc>
                <a:spcPts val="2590"/>
              </a:lnSpc>
              <a:spcBef>
                <a:spcPts val="1015"/>
              </a:spcBef>
              <a:buFont typeface="Arial"/>
              <a:buChar char="•"/>
              <a:tabLst>
                <a:tab pos="267335" algn="l"/>
              </a:tabLst>
            </a:pPr>
            <a:r>
              <a:rPr sz="2400" dirty="0">
                <a:latin typeface="Times New Roman"/>
                <a:cs typeface="Times New Roman"/>
              </a:rPr>
              <a:t>The </a:t>
            </a:r>
            <a:r>
              <a:rPr sz="2400" spc="-5" dirty="0">
                <a:latin typeface="Times New Roman"/>
                <a:cs typeface="Times New Roman"/>
              </a:rPr>
              <a:t>sequence </a:t>
            </a:r>
            <a:r>
              <a:rPr sz="2400" dirty="0">
                <a:latin typeface="Times New Roman"/>
                <a:cs typeface="Times New Roman"/>
              </a:rPr>
              <a:t>of these weight </a:t>
            </a:r>
            <a:r>
              <a:rPr sz="2400" spc="-5" dirty="0">
                <a:latin typeface="Times New Roman"/>
                <a:cs typeface="Times New Roman"/>
              </a:rPr>
              <a:t>updates, </a:t>
            </a:r>
            <a:r>
              <a:rPr sz="2400" dirty="0">
                <a:latin typeface="Times New Roman"/>
                <a:cs typeface="Times New Roman"/>
              </a:rPr>
              <a:t>when </a:t>
            </a:r>
            <a:r>
              <a:rPr sz="2400" spc="-5" dirty="0">
                <a:latin typeface="Times New Roman"/>
                <a:cs typeface="Times New Roman"/>
              </a:rPr>
              <a:t>iterated </a:t>
            </a:r>
            <a:r>
              <a:rPr sz="2400" dirty="0">
                <a:latin typeface="Times New Roman"/>
                <a:cs typeface="Times New Roman"/>
              </a:rPr>
              <a:t>over all </a:t>
            </a:r>
            <a:r>
              <a:rPr sz="2400" spc="-5" dirty="0">
                <a:latin typeface="Times New Roman"/>
                <a:cs typeface="Times New Roman"/>
              </a:rPr>
              <a:t>training examples,  provides </a:t>
            </a:r>
            <a:r>
              <a:rPr sz="2400" dirty="0">
                <a:latin typeface="Times New Roman"/>
                <a:cs typeface="Times New Roman"/>
              </a:rPr>
              <a:t>a </a:t>
            </a:r>
            <a:r>
              <a:rPr sz="2400" spc="-5" dirty="0">
                <a:latin typeface="Times New Roman"/>
                <a:cs typeface="Times New Roman"/>
              </a:rPr>
              <a:t>reasonable approximation </a:t>
            </a:r>
            <a:r>
              <a:rPr sz="2400" dirty="0">
                <a:latin typeface="Times New Roman"/>
                <a:cs typeface="Times New Roman"/>
              </a:rPr>
              <a:t>to </a:t>
            </a:r>
            <a:r>
              <a:rPr sz="2400" spc="-5" dirty="0">
                <a:latin typeface="Times New Roman"/>
                <a:cs typeface="Times New Roman"/>
              </a:rPr>
              <a:t>descending the gradient </a:t>
            </a:r>
            <a:r>
              <a:rPr sz="2400" dirty="0">
                <a:latin typeface="Times New Roman"/>
                <a:cs typeface="Times New Roman"/>
              </a:rPr>
              <a:t>with </a:t>
            </a:r>
            <a:r>
              <a:rPr sz="2400" spc="-5" dirty="0">
                <a:latin typeface="Times New Roman"/>
                <a:cs typeface="Times New Roman"/>
              </a:rPr>
              <a:t>respect </a:t>
            </a:r>
            <a:r>
              <a:rPr sz="2400" spc="-10" dirty="0">
                <a:latin typeface="Times New Roman"/>
                <a:cs typeface="Times New Roman"/>
              </a:rPr>
              <a:t>to  </a:t>
            </a:r>
            <a:r>
              <a:rPr sz="2400" spc="-5" dirty="0">
                <a:latin typeface="Times New Roman"/>
                <a:cs typeface="Times New Roman"/>
              </a:rPr>
              <a:t>our </a:t>
            </a:r>
            <a:r>
              <a:rPr sz="2400" dirty="0">
                <a:latin typeface="Times New Roman"/>
                <a:cs typeface="Times New Roman"/>
              </a:rPr>
              <a:t>original error </a:t>
            </a:r>
            <a:r>
              <a:rPr sz="2400" spc="-5" dirty="0">
                <a:latin typeface="Times New Roman"/>
                <a:cs typeface="Times New Roman"/>
              </a:rPr>
              <a:t>function E</a:t>
            </a:r>
            <a:r>
              <a:rPr sz="2400" spc="-7" baseline="-20833" dirty="0">
                <a:latin typeface="Times New Roman"/>
                <a:cs typeface="Times New Roman"/>
              </a:rPr>
              <a:t>d </a:t>
            </a:r>
            <a:r>
              <a:rPr sz="2400" dirty="0">
                <a:latin typeface="Times New Roman"/>
                <a:cs typeface="Times New Roman"/>
              </a:rPr>
              <a:t>( </a:t>
            </a:r>
            <a:r>
              <a:rPr sz="2400" dirty="0">
                <a:latin typeface="Cambria Math"/>
                <a:cs typeface="Cambria Math"/>
              </a:rPr>
              <a:t>w</a:t>
            </a:r>
            <a:r>
              <a:rPr sz="2400" spc="-325" dirty="0">
                <a:latin typeface="Cambria Math"/>
                <a:cs typeface="Cambria Math"/>
              </a:rPr>
              <a:t> </a:t>
            </a:r>
            <a:r>
              <a:rPr sz="2400" dirty="0">
                <a:latin typeface="Times New Roman"/>
                <a:cs typeface="Times New Roman"/>
              </a:rPr>
              <a:t>)</a:t>
            </a:r>
          </a:p>
          <a:p>
            <a:pPr marL="266700" marR="561975" indent="-228600" algn="just">
              <a:lnSpc>
                <a:spcPts val="2590"/>
              </a:lnSpc>
              <a:spcBef>
                <a:spcPts val="1005"/>
              </a:spcBef>
              <a:buFont typeface="Arial"/>
              <a:buChar char="•"/>
              <a:tabLst>
                <a:tab pos="267335" algn="l"/>
              </a:tabLst>
            </a:pPr>
            <a:r>
              <a:rPr sz="2400" dirty="0">
                <a:latin typeface="Times New Roman"/>
                <a:cs typeface="Times New Roman"/>
              </a:rPr>
              <a:t>By </a:t>
            </a:r>
            <a:r>
              <a:rPr sz="2400" spc="-5" dirty="0">
                <a:latin typeface="Times New Roman"/>
                <a:cs typeface="Times New Roman"/>
              </a:rPr>
              <a:t>making </a:t>
            </a:r>
            <a:r>
              <a:rPr sz="2400" dirty="0">
                <a:latin typeface="Times New Roman"/>
                <a:cs typeface="Times New Roman"/>
              </a:rPr>
              <a:t>the value of </a:t>
            </a:r>
            <a:r>
              <a:rPr sz="2400" b="1" dirty="0">
                <a:latin typeface="Times New Roman"/>
                <a:cs typeface="Times New Roman"/>
              </a:rPr>
              <a:t>η </a:t>
            </a:r>
            <a:r>
              <a:rPr sz="2400" spc="-5" dirty="0">
                <a:latin typeface="Times New Roman"/>
                <a:cs typeface="Times New Roman"/>
              </a:rPr>
              <a:t>sufficiently small, </a:t>
            </a:r>
            <a:r>
              <a:rPr sz="2400" dirty="0">
                <a:latin typeface="Times New Roman"/>
                <a:cs typeface="Times New Roman"/>
              </a:rPr>
              <a:t>stochastic gradient descent can</a:t>
            </a:r>
            <a:r>
              <a:rPr sz="2400" spc="-180" dirty="0">
                <a:latin typeface="Times New Roman"/>
                <a:cs typeface="Times New Roman"/>
              </a:rPr>
              <a:t> </a:t>
            </a:r>
            <a:r>
              <a:rPr sz="2400" dirty="0">
                <a:latin typeface="Times New Roman"/>
                <a:cs typeface="Times New Roman"/>
              </a:rPr>
              <a:t>be  </a:t>
            </a:r>
            <a:r>
              <a:rPr sz="2400" spc="-5" dirty="0">
                <a:latin typeface="Times New Roman"/>
                <a:cs typeface="Times New Roman"/>
              </a:rPr>
              <a:t>made </a:t>
            </a:r>
            <a:r>
              <a:rPr sz="2400" dirty="0">
                <a:latin typeface="Times New Roman"/>
                <a:cs typeface="Times New Roman"/>
              </a:rPr>
              <a:t>to </a:t>
            </a:r>
            <a:r>
              <a:rPr sz="2400" spc="-5" dirty="0">
                <a:latin typeface="Times New Roman"/>
                <a:cs typeface="Times New Roman"/>
              </a:rPr>
              <a:t>approximate </a:t>
            </a:r>
            <a:r>
              <a:rPr sz="2400" dirty="0">
                <a:latin typeface="Times New Roman"/>
                <a:cs typeface="Times New Roman"/>
              </a:rPr>
              <a:t>true gradient descent arbitrarily</a:t>
            </a:r>
            <a:r>
              <a:rPr sz="2400" spc="-120" dirty="0">
                <a:latin typeface="Times New Roman"/>
                <a:cs typeface="Times New Roman"/>
              </a:rPr>
              <a:t> </a:t>
            </a:r>
            <a:r>
              <a:rPr sz="2400" dirty="0">
                <a:latin typeface="Times New Roman"/>
                <a:cs typeface="Times New Roman"/>
              </a:rPr>
              <a:t>closely</a:t>
            </a:r>
          </a:p>
        </p:txBody>
      </p:sp>
      <p:sp>
        <p:nvSpPr>
          <p:cNvPr id="7" name="object 7"/>
          <p:cNvSpPr/>
          <p:nvPr/>
        </p:nvSpPr>
        <p:spPr>
          <a:xfrm>
            <a:off x="4733925" y="1475154"/>
            <a:ext cx="2724150" cy="666450"/>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62</a:t>
            </a:fld>
            <a:endParaRPr dirty="0"/>
          </a:p>
        </p:txBody>
      </p:sp>
      <p:sp>
        <p:nvSpPr>
          <p:cNvPr id="10" name="Rectangle 9">
            <a:extLst>
              <a:ext uri="{FF2B5EF4-FFF2-40B4-BE49-F238E27FC236}">
                <a16:creationId xmlns:a16="http://schemas.microsoft.com/office/drawing/2014/main" id="{8D62074C-F1A0-40FF-A91E-A2155F97902B}"/>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860547" y="4557522"/>
            <a:ext cx="302895" cy="73660"/>
          </a:xfrm>
          <a:custGeom>
            <a:avLst/>
            <a:gdLst/>
            <a:ahLst/>
            <a:cxnLst/>
            <a:rect l="l" t="t" r="r" b="b"/>
            <a:pathLst>
              <a:path w="302894" h="73660">
                <a:moveTo>
                  <a:pt x="265297" y="0"/>
                </a:moveTo>
                <a:lnTo>
                  <a:pt x="257434" y="8894"/>
                </a:lnTo>
                <a:lnTo>
                  <a:pt x="281299" y="29586"/>
                </a:lnTo>
                <a:lnTo>
                  <a:pt x="0" y="29586"/>
                </a:lnTo>
                <a:lnTo>
                  <a:pt x="0" y="43565"/>
                </a:lnTo>
                <a:lnTo>
                  <a:pt x="281299" y="43565"/>
                </a:lnTo>
                <a:lnTo>
                  <a:pt x="257434" y="64257"/>
                </a:lnTo>
                <a:lnTo>
                  <a:pt x="265297" y="73151"/>
                </a:lnTo>
                <a:lnTo>
                  <a:pt x="302757" y="40898"/>
                </a:lnTo>
                <a:lnTo>
                  <a:pt x="302757" y="32253"/>
                </a:lnTo>
                <a:lnTo>
                  <a:pt x="265297" y="0"/>
                </a:lnTo>
                <a:close/>
              </a:path>
            </a:pathLst>
          </a:custGeom>
          <a:solidFill>
            <a:srgbClr val="000000"/>
          </a:solidFill>
        </p:spPr>
        <p:txBody>
          <a:bodyPr wrap="square" lIns="0" tIns="0" rIns="0" bIns="0" rtlCol="0"/>
          <a:lstStyle/>
          <a:p>
            <a:endParaRPr/>
          </a:p>
        </p:txBody>
      </p:sp>
      <p:sp>
        <p:nvSpPr>
          <p:cNvPr id="3" name="object 3"/>
          <p:cNvSpPr/>
          <p:nvPr/>
        </p:nvSpPr>
        <p:spPr>
          <a:xfrm>
            <a:off x="5355335" y="4557522"/>
            <a:ext cx="302895" cy="73660"/>
          </a:xfrm>
          <a:custGeom>
            <a:avLst/>
            <a:gdLst/>
            <a:ahLst/>
            <a:cxnLst/>
            <a:rect l="l" t="t" r="r" b="b"/>
            <a:pathLst>
              <a:path w="302895" h="73660">
                <a:moveTo>
                  <a:pt x="265297" y="0"/>
                </a:moveTo>
                <a:lnTo>
                  <a:pt x="257434" y="8894"/>
                </a:lnTo>
                <a:lnTo>
                  <a:pt x="281299" y="29586"/>
                </a:lnTo>
                <a:lnTo>
                  <a:pt x="0" y="29586"/>
                </a:lnTo>
                <a:lnTo>
                  <a:pt x="0" y="43565"/>
                </a:lnTo>
                <a:lnTo>
                  <a:pt x="281299" y="43565"/>
                </a:lnTo>
                <a:lnTo>
                  <a:pt x="257434" y="64257"/>
                </a:lnTo>
                <a:lnTo>
                  <a:pt x="265297" y="73151"/>
                </a:lnTo>
                <a:lnTo>
                  <a:pt x="302757" y="40898"/>
                </a:lnTo>
                <a:lnTo>
                  <a:pt x="302757" y="32253"/>
                </a:lnTo>
                <a:lnTo>
                  <a:pt x="265297" y="0"/>
                </a:lnTo>
                <a:close/>
              </a:path>
            </a:pathLst>
          </a:custGeom>
          <a:solidFill>
            <a:srgbClr val="000000"/>
          </a:solidFill>
        </p:spPr>
        <p:txBody>
          <a:bodyPr wrap="square" lIns="0" tIns="0" rIns="0" bIns="0" rtlCol="0"/>
          <a:lstStyle/>
          <a:p>
            <a:endParaRPr/>
          </a:p>
        </p:txBody>
      </p:sp>
      <p:sp>
        <p:nvSpPr>
          <p:cNvPr id="4" name="object 4"/>
          <p:cNvSpPr txBox="1"/>
          <p:nvPr/>
        </p:nvSpPr>
        <p:spPr>
          <a:xfrm>
            <a:off x="891540" y="478022"/>
            <a:ext cx="10410190" cy="4440318"/>
          </a:xfrm>
          <a:prstGeom prst="rect">
            <a:avLst/>
          </a:prstGeom>
        </p:spPr>
        <p:txBody>
          <a:bodyPr vert="horz" wrap="square" lIns="0" tIns="53975" rIns="0" bIns="0" rtlCol="0">
            <a:spAutoFit/>
          </a:bodyPr>
          <a:lstStyle/>
          <a:p>
            <a:pPr marL="38100" marR="30480" algn="just">
              <a:lnSpc>
                <a:spcPts val="2590"/>
              </a:lnSpc>
              <a:spcBef>
                <a:spcPts val="425"/>
              </a:spcBef>
            </a:pPr>
            <a:r>
              <a:rPr sz="2400" b="1" dirty="0">
                <a:uFill>
                  <a:solidFill>
                    <a:srgbClr val="000000"/>
                  </a:solidFill>
                </a:uFill>
                <a:latin typeface="Times New Roman"/>
                <a:cs typeface="Times New Roman"/>
              </a:rPr>
              <a:t>The </a:t>
            </a:r>
            <a:r>
              <a:rPr sz="2400" b="1" spc="-5" dirty="0">
                <a:uFill>
                  <a:solidFill>
                    <a:srgbClr val="000000"/>
                  </a:solidFill>
                </a:uFill>
                <a:latin typeface="Times New Roman"/>
                <a:cs typeface="Times New Roman"/>
              </a:rPr>
              <a:t>key </a:t>
            </a:r>
            <a:r>
              <a:rPr sz="2400" b="1" spc="-15" dirty="0">
                <a:uFill>
                  <a:solidFill>
                    <a:srgbClr val="000000"/>
                  </a:solidFill>
                </a:uFill>
                <a:latin typeface="Times New Roman"/>
                <a:cs typeface="Times New Roman"/>
              </a:rPr>
              <a:t>differences </a:t>
            </a:r>
            <a:r>
              <a:rPr sz="2400" b="1" spc="-5" dirty="0">
                <a:uFill>
                  <a:solidFill>
                    <a:srgbClr val="000000"/>
                  </a:solidFill>
                </a:uFill>
                <a:latin typeface="Times New Roman"/>
                <a:cs typeface="Times New Roman"/>
              </a:rPr>
              <a:t>between </a:t>
            </a:r>
            <a:r>
              <a:rPr sz="2400" b="1" spc="-15" dirty="0">
                <a:uFill>
                  <a:solidFill>
                    <a:srgbClr val="000000"/>
                  </a:solidFill>
                </a:uFill>
                <a:latin typeface="Times New Roman"/>
                <a:cs typeface="Times New Roman"/>
              </a:rPr>
              <a:t>standard </a:t>
            </a:r>
            <a:r>
              <a:rPr sz="2400" b="1" spc="-5" dirty="0">
                <a:uFill>
                  <a:solidFill>
                    <a:srgbClr val="000000"/>
                  </a:solidFill>
                </a:uFill>
                <a:latin typeface="Times New Roman"/>
                <a:cs typeface="Times New Roman"/>
              </a:rPr>
              <a:t>gradient descent and stochastic gradient </a:t>
            </a:r>
            <a:r>
              <a:rPr sz="2400" b="1" spc="-5" dirty="0">
                <a:latin typeface="Times New Roman"/>
                <a:cs typeface="Times New Roman"/>
              </a:rPr>
              <a:t> </a:t>
            </a:r>
            <a:r>
              <a:rPr sz="2400" b="1" dirty="0">
                <a:uFill>
                  <a:solidFill>
                    <a:srgbClr val="000000"/>
                  </a:solidFill>
                </a:uFill>
                <a:latin typeface="Times New Roman"/>
                <a:cs typeface="Times New Roman"/>
              </a:rPr>
              <a:t>descent</a:t>
            </a:r>
            <a:r>
              <a:rPr sz="2400" b="1" spc="-20" dirty="0">
                <a:uFill>
                  <a:solidFill>
                    <a:srgbClr val="000000"/>
                  </a:solidFill>
                </a:uFill>
                <a:latin typeface="Times New Roman"/>
                <a:cs typeface="Times New Roman"/>
              </a:rPr>
              <a:t> </a:t>
            </a:r>
            <a:r>
              <a:rPr sz="2400" b="1" spc="-30" dirty="0">
                <a:uFill>
                  <a:solidFill>
                    <a:srgbClr val="000000"/>
                  </a:solidFill>
                </a:uFill>
                <a:latin typeface="Times New Roman"/>
                <a:cs typeface="Times New Roman"/>
              </a:rPr>
              <a:t>are</a:t>
            </a:r>
            <a:endParaRPr sz="2400" b="1" dirty="0">
              <a:latin typeface="Times New Roman"/>
              <a:cs typeface="Times New Roman"/>
            </a:endParaRPr>
          </a:p>
          <a:p>
            <a:pPr marL="266700" marR="30480" indent="-229235" algn="just">
              <a:lnSpc>
                <a:spcPts val="2590"/>
              </a:lnSpc>
              <a:spcBef>
                <a:spcPts val="1005"/>
              </a:spcBef>
              <a:buFont typeface="Arial"/>
              <a:buChar char="•"/>
              <a:tabLst>
                <a:tab pos="266700" algn="l"/>
              </a:tabLst>
            </a:pPr>
            <a:r>
              <a:rPr sz="2400" dirty="0">
                <a:latin typeface="Times New Roman"/>
                <a:cs typeface="Times New Roman"/>
              </a:rPr>
              <a:t>In </a:t>
            </a:r>
            <a:r>
              <a:rPr sz="2400" spc="-5" dirty="0">
                <a:latin typeface="Times New Roman"/>
                <a:cs typeface="Times New Roman"/>
              </a:rPr>
              <a:t>standard gradient descent, </a:t>
            </a:r>
            <a:r>
              <a:rPr sz="2400" dirty="0">
                <a:latin typeface="Times New Roman"/>
                <a:cs typeface="Times New Roman"/>
              </a:rPr>
              <a:t>the error is </a:t>
            </a:r>
            <a:r>
              <a:rPr sz="2400" spc="-10" dirty="0">
                <a:latin typeface="Times New Roman"/>
                <a:cs typeface="Times New Roman"/>
              </a:rPr>
              <a:t>summed </a:t>
            </a:r>
            <a:r>
              <a:rPr sz="2400" dirty="0">
                <a:latin typeface="Times New Roman"/>
                <a:cs typeface="Times New Roman"/>
              </a:rPr>
              <a:t>over all </a:t>
            </a:r>
            <a:r>
              <a:rPr sz="2400" spc="-5" dirty="0">
                <a:latin typeface="Times New Roman"/>
                <a:cs typeface="Times New Roman"/>
              </a:rPr>
              <a:t>examples </a:t>
            </a:r>
            <a:r>
              <a:rPr sz="2400" dirty="0">
                <a:latin typeface="Times New Roman"/>
                <a:cs typeface="Times New Roman"/>
              </a:rPr>
              <a:t>before  updating </a:t>
            </a:r>
            <a:r>
              <a:rPr sz="2400" spc="-5" dirty="0">
                <a:latin typeface="Times New Roman"/>
                <a:cs typeface="Times New Roman"/>
              </a:rPr>
              <a:t>weights, whereas </a:t>
            </a:r>
            <a:r>
              <a:rPr sz="2400" dirty="0">
                <a:latin typeface="Times New Roman"/>
                <a:cs typeface="Times New Roman"/>
              </a:rPr>
              <a:t>in </a:t>
            </a:r>
            <a:r>
              <a:rPr sz="2400" spc="-5" dirty="0">
                <a:latin typeface="Times New Roman"/>
                <a:cs typeface="Times New Roman"/>
              </a:rPr>
              <a:t>stochastic gradient descent weights are updated </a:t>
            </a:r>
            <a:r>
              <a:rPr sz="2400" dirty="0">
                <a:latin typeface="Times New Roman"/>
                <a:cs typeface="Times New Roman"/>
              </a:rPr>
              <a:t>upon  </a:t>
            </a:r>
            <a:r>
              <a:rPr sz="2400" spc="-5" dirty="0">
                <a:latin typeface="Times New Roman"/>
                <a:cs typeface="Times New Roman"/>
              </a:rPr>
              <a:t>examining </a:t>
            </a:r>
            <a:r>
              <a:rPr sz="2400" dirty="0">
                <a:latin typeface="Times New Roman"/>
                <a:cs typeface="Times New Roman"/>
              </a:rPr>
              <a:t>each training</a:t>
            </a:r>
            <a:r>
              <a:rPr sz="2400" spc="-70" dirty="0">
                <a:latin typeface="Times New Roman"/>
                <a:cs typeface="Times New Roman"/>
              </a:rPr>
              <a:t> </a:t>
            </a:r>
            <a:r>
              <a:rPr sz="2400" spc="-5" dirty="0">
                <a:latin typeface="Times New Roman"/>
                <a:cs typeface="Times New Roman"/>
              </a:rPr>
              <a:t>example.</a:t>
            </a:r>
            <a:endParaRPr sz="2400" dirty="0">
              <a:latin typeface="Times New Roman"/>
              <a:cs typeface="Times New Roman"/>
            </a:endParaRPr>
          </a:p>
          <a:p>
            <a:pPr marL="266700" marR="30480" indent="-228600" algn="just">
              <a:lnSpc>
                <a:spcPts val="2590"/>
              </a:lnSpc>
              <a:spcBef>
                <a:spcPts val="1015"/>
              </a:spcBef>
              <a:buFont typeface="Arial"/>
              <a:buChar char="•"/>
              <a:tabLst>
                <a:tab pos="266700" algn="l"/>
              </a:tabLst>
            </a:pPr>
            <a:r>
              <a:rPr sz="2400" spc="-5" dirty="0">
                <a:latin typeface="Times New Roman"/>
                <a:cs typeface="Times New Roman"/>
              </a:rPr>
              <a:t>Summing </a:t>
            </a:r>
            <a:r>
              <a:rPr sz="2400" dirty="0">
                <a:latin typeface="Times New Roman"/>
                <a:cs typeface="Times New Roman"/>
              </a:rPr>
              <a:t>over </a:t>
            </a:r>
            <a:r>
              <a:rPr sz="2400" spc="-5" dirty="0">
                <a:latin typeface="Times New Roman"/>
                <a:cs typeface="Times New Roman"/>
              </a:rPr>
              <a:t>multiple examples </a:t>
            </a:r>
            <a:r>
              <a:rPr sz="2400" dirty="0">
                <a:latin typeface="Times New Roman"/>
                <a:cs typeface="Times New Roman"/>
              </a:rPr>
              <a:t>in </a:t>
            </a:r>
            <a:r>
              <a:rPr sz="2400" spc="-5" dirty="0">
                <a:latin typeface="Times New Roman"/>
                <a:cs typeface="Times New Roman"/>
              </a:rPr>
              <a:t>standard gradient descent requires more  computation </a:t>
            </a:r>
            <a:r>
              <a:rPr sz="2400" dirty="0">
                <a:latin typeface="Times New Roman"/>
                <a:cs typeface="Times New Roman"/>
              </a:rPr>
              <a:t>per </a:t>
            </a:r>
            <a:r>
              <a:rPr sz="2400" spc="-5" dirty="0">
                <a:latin typeface="Times New Roman"/>
                <a:cs typeface="Times New Roman"/>
              </a:rPr>
              <a:t>weight </a:t>
            </a:r>
            <a:r>
              <a:rPr sz="2400" dirty="0">
                <a:latin typeface="Times New Roman"/>
                <a:cs typeface="Times New Roman"/>
              </a:rPr>
              <a:t>update </a:t>
            </a:r>
            <a:r>
              <a:rPr sz="2400" spc="-5" dirty="0">
                <a:latin typeface="Times New Roman"/>
                <a:cs typeface="Times New Roman"/>
              </a:rPr>
              <a:t>step. On </a:t>
            </a:r>
            <a:r>
              <a:rPr sz="2400" dirty="0">
                <a:latin typeface="Times New Roman"/>
                <a:cs typeface="Times New Roman"/>
              </a:rPr>
              <a:t>the </a:t>
            </a:r>
            <a:r>
              <a:rPr sz="2400" spc="-5" dirty="0">
                <a:latin typeface="Times New Roman"/>
                <a:cs typeface="Times New Roman"/>
              </a:rPr>
              <a:t>other </a:t>
            </a:r>
            <a:r>
              <a:rPr sz="2400" dirty="0">
                <a:latin typeface="Times New Roman"/>
                <a:cs typeface="Times New Roman"/>
              </a:rPr>
              <a:t>hand, </a:t>
            </a:r>
            <a:r>
              <a:rPr sz="2400" spc="-5" dirty="0">
                <a:latin typeface="Times New Roman"/>
                <a:cs typeface="Times New Roman"/>
              </a:rPr>
              <a:t>because </a:t>
            </a:r>
            <a:r>
              <a:rPr sz="2400" dirty="0">
                <a:latin typeface="Times New Roman"/>
                <a:cs typeface="Times New Roman"/>
              </a:rPr>
              <a:t>it </a:t>
            </a:r>
            <a:r>
              <a:rPr sz="2400" spc="-5" dirty="0">
                <a:latin typeface="Times New Roman"/>
                <a:cs typeface="Times New Roman"/>
              </a:rPr>
              <a:t>uses </a:t>
            </a:r>
            <a:r>
              <a:rPr sz="2400" dirty="0">
                <a:latin typeface="Times New Roman"/>
                <a:cs typeface="Times New Roman"/>
              </a:rPr>
              <a:t>the </a:t>
            </a:r>
            <a:r>
              <a:rPr sz="2400" spc="-5" dirty="0">
                <a:latin typeface="Times New Roman"/>
                <a:cs typeface="Times New Roman"/>
              </a:rPr>
              <a:t>true </a:t>
            </a:r>
            <a:r>
              <a:rPr sz="2400" spc="590" dirty="0">
                <a:latin typeface="Times New Roman"/>
                <a:cs typeface="Times New Roman"/>
              </a:rPr>
              <a:t> </a:t>
            </a:r>
            <a:r>
              <a:rPr sz="2400" spc="-5" dirty="0">
                <a:latin typeface="Times New Roman"/>
                <a:cs typeface="Times New Roman"/>
              </a:rPr>
              <a:t>gradient, standard gradient </a:t>
            </a:r>
            <a:r>
              <a:rPr sz="2400" dirty="0">
                <a:latin typeface="Times New Roman"/>
                <a:cs typeface="Times New Roman"/>
              </a:rPr>
              <a:t>descent is often used with a </a:t>
            </a:r>
            <a:r>
              <a:rPr sz="2400" spc="-10" dirty="0">
                <a:latin typeface="Times New Roman"/>
                <a:cs typeface="Times New Roman"/>
              </a:rPr>
              <a:t>larger </a:t>
            </a:r>
            <a:r>
              <a:rPr sz="2400" dirty="0">
                <a:latin typeface="Times New Roman"/>
                <a:cs typeface="Times New Roman"/>
              </a:rPr>
              <a:t>step size </a:t>
            </a:r>
            <a:r>
              <a:rPr sz="2400" spc="-5" dirty="0">
                <a:latin typeface="Times New Roman"/>
                <a:cs typeface="Times New Roman"/>
              </a:rPr>
              <a:t>per </a:t>
            </a:r>
            <a:r>
              <a:rPr sz="2400" dirty="0">
                <a:latin typeface="Times New Roman"/>
                <a:cs typeface="Times New Roman"/>
              </a:rPr>
              <a:t>weight  update than stochastic gradient</a:t>
            </a:r>
            <a:r>
              <a:rPr sz="2400" spc="-95" dirty="0">
                <a:latin typeface="Times New Roman"/>
                <a:cs typeface="Times New Roman"/>
              </a:rPr>
              <a:t> </a:t>
            </a:r>
            <a:r>
              <a:rPr sz="2400" dirty="0">
                <a:latin typeface="Times New Roman"/>
                <a:cs typeface="Times New Roman"/>
              </a:rPr>
              <a:t>descent.</a:t>
            </a:r>
          </a:p>
          <a:p>
            <a:pPr marL="266700" marR="30480" indent="-229235" algn="just">
              <a:lnSpc>
                <a:spcPts val="2590"/>
              </a:lnSpc>
              <a:spcBef>
                <a:spcPts val="1005"/>
              </a:spcBef>
              <a:buFont typeface="Arial"/>
              <a:buChar char="•"/>
              <a:tabLst>
                <a:tab pos="267335" algn="l"/>
              </a:tabLst>
            </a:pPr>
            <a:r>
              <a:rPr sz="2400" dirty="0">
                <a:latin typeface="Times New Roman"/>
                <a:cs typeface="Times New Roman"/>
              </a:rPr>
              <a:t>In cases where there </a:t>
            </a:r>
            <a:r>
              <a:rPr sz="2400" spc="-5" dirty="0">
                <a:latin typeface="Times New Roman"/>
                <a:cs typeface="Times New Roman"/>
              </a:rPr>
              <a:t>are multiple </a:t>
            </a:r>
            <a:r>
              <a:rPr sz="2400" dirty="0">
                <a:latin typeface="Times New Roman"/>
                <a:cs typeface="Times New Roman"/>
              </a:rPr>
              <a:t>local </a:t>
            </a:r>
            <a:r>
              <a:rPr sz="2400" spc="-10" dirty="0">
                <a:latin typeface="Times New Roman"/>
                <a:cs typeface="Times New Roman"/>
              </a:rPr>
              <a:t>minima </a:t>
            </a:r>
            <a:r>
              <a:rPr sz="2400" spc="-5" dirty="0">
                <a:latin typeface="Times New Roman"/>
                <a:cs typeface="Times New Roman"/>
              </a:rPr>
              <a:t>with respect to stochastic gradient  descent </a:t>
            </a:r>
            <a:r>
              <a:rPr sz="2400" dirty="0">
                <a:latin typeface="Times New Roman"/>
                <a:cs typeface="Times New Roman"/>
              </a:rPr>
              <a:t>can </a:t>
            </a:r>
            <a:r>
              <a:rPr sz="2400" spc="-5" dirty="0">
                <a:latin typeface="Times New Roman"/>
                <a:cs typeface="Times New Roman"/>
              </a:rPr>
              <a:t>sometimes </a:t>
            </a:r>
            <a:r>
              <a:rPr sz="2400" dirty="0">
                <a:latin typeface="Times New Roman"/>
                <a:cs typeface="Times New Roman"/>
              </a:rPr>
              <a:t>avoid </a:t>
            </a:r>
            <a:r>
              <a:rPr sz="2400" spc="-10" dirty="0">
                <a:latin typeface="Times New Roman"/>
                <a:cs typeface="Times New Roman"/>
              </a:rPr>
              <a:t>falling </a:t>
            </a:r>
            <a:r>
              <a:rPr sz="2400" spc="-5" dirty="0">
                <a:latin typeface="Times New Roman"/>
                <a:cs typeface="Times New Roman"/>
              </a:rPr>
              <a:t>into </a:t>
            </a:r>
            <a:r>
              <a:rPr sz="2400" dirty="0">
                <a:latin typeface="Times New Roman"/>
                <a:cs typeface="Times New Roman"/>
              </a:rPr>
              <a:t>these </a:t>
            </a:r>
            <a:r>
              <a:rPr sz="2400" spc="-5" dirty="0">
                <a:latin typeface="Times New Roman"/>
                <a:cs typeface="Times New Roman"/>
              </a:rPr>
              <a:t>local </a:t>
            </a:r>
            <a:r>
              <a:rPr sz="2400" spc="-10" dirty="0">
                <a:latin typeface="Times New Roman"/>
                <a:cs typeface="Times New Roman"/>
              </a:rPr>
              <a:t>minima </a:t>
            </a:r>
            <a:r>
              <a:rPr sz="2400" dirty="0">
                <a:latin typeface="Times New Roman"/>
                <a:cs typeface="Times New Roman"/>
              </a:rPr>
              <a:t>because </a:t>
            </a:r>
            <a:r>
              <a:rPr sz="2400" spc="-5" dirty="0">
                <a:latin typeface="Times New Roman"/>
                <a:cs typeface="Times New Roman"/>
              </a:rPr>
              <a:t>it </a:t>
            </a:r>
            <a:r>
              <a:rPr sz="2400" dirty="0">
                <a:latin typeface="Times New Roman"/>
                <a:cs typeface="Times New Roman"/>
              </a:rPr>
              <a:t>uses </a:t>
            </a:r>
            <a:r>
              <a:rPr sz="2400" spc="-5" dirty="0">
                <a:latin typeface="Times New Roman"/>
                <a:cs typeface="Times New Roman"/>
              </a:rPr>
              <a:t>the  </a:t>
            </a:r>
            <a:r>
              <a:rPr sz="2400" dirty="0">
                <a:latin typeface="Times New Roman"/>
                <a:cs typeface="Times New Roman"/>
              </a:rPr>
              <a:t>various </a:t>
            </a:r>
            <a:r>
              <a:rPr sz="2400" spc="20" dirty="0">
                <a:latin typeface="Cambria Math"/>
                <a:cs typeface="Cambria Math"/>
              </a:rPr>
              <a:t>𝛻</a:t>
            </a:r>
            <a:r>
              <a:rPr sz="2400" spc="20" dirty="0">
                <a:latin typeface="Times New Roman"/>
                <a:cs typeface="Times New Roman"/>
              </a:rPr>
              <a:t>E</a:t>
            </a:r>
            <a:r>
              <a:rPr sz="2400" spc="30" baseline="-20833" dirty="0">
                <a:latin typeface="Times New Roman"/>
                <a:cs typeface="Times New Roman"/>
              </a:rPr>
              <a:t>d </a:t>
            </a:r>
            <a:r>
              <a:rPr sz="2400" dirty="0">
                <a:latin typeface="Times New Roman"/>
                <a:cs typeface="Times New Roman"/>
              </a:rPr>
              <a:t>( </a:t>
            </a:r>
            <a:r>
              <a:rPr sz="2400" dirty="0">
                <a:latin typeface="Cambria Math"/>
                <a:cs typeface="Cambria Math"/>
              </a:rPr>
              <a:t>w </a:t>
            </a:r>
            <a:r>
              <a:rPr sz="2400" dirty="0">
                <a:latin typeface="Times New Roman"/>
                <a:cs typeface="Times New Roman"/>
              </a:rPr>
              <a:t>) rather than </a:t>
            </a:r>
            <a:r>
              <a:rPr sz="2400" spc="35" dirty="0">
                <a:latin typeface="Cambria Math"/>
                <a:cs typeface="Cambria Math"/>
              </a:rPr>
              <a:t>𝛻</a:t>
            </a:r>
            <a:r>
              <a:rPr sz="2400" spc="35" dirty="0">
                <a:latin typeface="Times New Roman"/>
                <a:cs typeface="Times New Roman"/>
              </a:rPr>
              <a:t>E </a:t>
            </a:r>
            <a:r>
              <a:rPr sz="2400" dirty="0">
                <a:latin typeface="Times New Roman"/>
                <a:cs typeface="Times New Roman"/>
              </a:rPr>
              <a:t>( </a:t>
            </a:r>
            <a:r>
              <a:rPr sz="2400" dirty="0">
                <a:latin typeface="Cambria Math"/>
                <a:cs typeface="Cambria Math"/>
              </a:rPr>
              <a:t>w </a:t>
            </a:r>
            <a:r>
              <a:rPr sz="2400" dirty="0">
                <a:latin typeface="Times New Roman"/>
                <a:cs typeface="Times New Roman"/>
              </a:rPr>
              <a:t>) to guide its</a:t>
            </a:r>
            <a:r>
              <a:rPr sz="2400" spc="-125" dirty="0">
                <a:latin typeface="Times New Roman"/>
                <a:cs typeface="Times New Roman"/>
              </a:rPr>
              <a:t> </a:t>
            </a:r>
            <a:r>
              <a:rPr sz="2400" dirty="0">
                <a:latin typeface="Times New Roman"/>
                <a:cs typeface="Times New Roman"/>
              </a:rPr>
              <a:t>search</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63</a:t>
            </a:fld>
            <a:endParaRPr dirty="0"/>
          </a:p>
        </p:txBody>
      </p:sp>
      <p:sp>
        <p:nvSpPr>
          <p:cNvPr id="7" name="Rectangle 6">
            <a:extLst>
              <a:ext uri="{FF2B5EF4-FFF2-40B4-BE49-F238E27FC236}">
                <a16:creationId xmlns:a16="http://schemas.microsoft.com/office/drawing/2014/main" id="{1E377FED-29D1-4DB6-A436-855C8D2BC9C0}"/>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60547" y="4557522"/>
            <a:ext cx="302895" cy="73660"/>
          </a:xfrm>
          <a:custGeom>
            <a:avLst/>
            <a:gdLst/>
            <a:ahLst/>
            <a:cxnLst/>
            <a:rect l="l" t="t" r="r" b="b"/>
            <a:pathLst>
              <a:path w="302894" h="73660">
                <a:moveTo>
                  <a:pt x="265297" y="0"/>
                </a:moveTo>
                <a:lnTo>
                  <a:pt x="257434" y="8894"/>
                </a:lnTo>
                <a:lnTo>
                  <a:pt x="281299" y="29586"/>
                </a:lnTo>
                <a:lnTo>
                  <a:pt x="0" y="29586"/>
                </a:lnTo>
                <a:lnTo>
                  <a:pt x="0" y="43565"/>
                </a:lnTo>
                <a:lnTo>
                  <a:pt x="281299" y="43565"/>
                </a:lnTo>
                <a:lnTo>
                  <a:pt x="257434" y="64257"/>
                </a:lnTo>
                <a:lnTo>
                  <a:pt x="265297" y="73151"/>
                </a:lnTo>
                <a:lnTo>
                  <a:pt x="302757" y="40898"/>
                </a:lnTo>
                <a:lnTo>
                  <a:pt x="302757" y="32253"/>
                </a:lnTo>
                <a:lnTo>
                  <a:pt x="265297" y="0"/>
                </a:lnTo>
                <a:close/>
              </a:path>
            </a:pathLst>
          </a:custGeom>
          <a:solidFill>
            <a:srgbClr val="000000"/>
          </a:solidFill>
        </p:spPr>
        <p:txBody>
          <a:bodyPr wrap="square" lIns="0" tIns="0" rIns="0" bIns="0" rtlCol="0"/>
          <a:lstStyle/>
          <a:p>
            <a:endParaRPr/>
          </a:p>
        </p:txBody>
      </p:sp>
      <p:sp>
        <p:nvSpPr>
          <p:cNvPr id="3" name="object 3"/>
          <p:cNvSpPr/>
          <p:nvPr/>
        </p:nvSpPr>
        <p:spPr>
          <a:xfrm>
            <a:off x="5355335" y="4557522"/>
            <a:ext cx="302895" cy="73660"/>
          </a:xfrm>
          <a:custGeom>
            <a:avLst/>
            <a:gdLst/>
            <a:ahLst/>
            <a:cxnLst/>
            <a:rect l="l" t="t" r="r" b="b"/>
            <a:pathLst>
              <a:path w="302895" h="73660">
                <a:moveTo>
                  <a:pt x="265297" y="0"/>
                </a:moveTo>
                <a:lnTo>
                  <a:pt x="257434" y="8894"/>
                </a:lnTo>
                <a:lnTo>
                  <a:pt x="281299" y="29586"/>
                </a:lnTo>
                <a:lnTo>
                  <a:pt x="0" y="29586"/>
                </a:lnTo>
                <a:lnTo>
                  <a:pt x="0" y="43565"/>
                </a:lnTo>
                <a:lnTo>
                  <a:pt x="281299" y="43565"/>
                </a:lnTo>
                <a:lnTo>
                  <a:pt x="257434" y="64257"/>
                </a:lnTo>
                <a:lnTo>
                  <a:pt x="265297" y="73151"/>
                </a:lnTo>
                <a:lnTo>
                  <a:pt x="302757" y="40898"/>
                </a:lnTo>
                <a:lnTo>
                  <a:pt x="302757" y="32253"/>
                </a:lnTo>
                <a:lnTo>
                  <a:pt x="265297"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64</a:t>
            </a:fld>
            <a:endParaRPr dirty="0"/>
          </a:p>
        </p:txBody>
      </p:sp>
      <p:sp>
        <p:nvSpPr>
          <p:cNvPr id="7" name="Rectangle 6">
            <a:extLst>
              <a:ext uri="{FF2B5EF4-FFF2-40B4-BE49-F238E27FC236}">
                <a16:creationId xmlns:a16="http://schemas.microsoft.com/office/drawing/2014/main" id="{1E377FED-29D1-4DB6-A436-855C8D2BC9C0}"/>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3DDDC42-A6E6-4C94-A8AF-B8B7548F1ACB}"/>
              </a:ext>
            </a:extLst>
          </p:cNvPr>
          <p:cNvPicPr>
            <a:picLocks noChangeAspect="1"/>
          </p:cNvPicPr>
          <p:nvPr/>
        </p:nvPicPr>
        <p:blipFill>
          <a:blip r:embed="rId2"/>
          <a:stretch>
            <a:fillRect/>
          </a:stretch>
        </p:blipFill>
        <p:spPr>
          <a:xfrm>
            <a:off x="1447800" y="381000"/>
            <a:ext cx="9852542" cy="6083987"/>
          </a:xfrm>
          <a:prstGeom prst="rect">
            <a:avLst/>
          </a:prstGeom>
        </p:spPr>
      </p:pic>
    </p:spTree>
    <p:extLst>
      <p:ext uri="{BB962C8B-B14F-4D97-AF65-F5344CB8AC3E}">
        <p14:creationId xmlns:p14="http://schemas.microsoft.com/office/powerpoint/2010/main" val="11591741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65</a:t>
            </a:fld>
            <a:endParaRPr dirty="0"/>
          </a:p>
        </p:txBody>
      </p:sp>
      <p:sp>
        <p:nvSpPr>
          <p:cNvPr id="5" name="Rectangle 4">
            <a:extLst>
              <a:ext uri="{FF2B5EF4-FFF2-40B4-BE49-F238E27FC236}">
                <a16:creationId xmlns:a16="http://schemas.microsoft.com/office/drawing/2014/main" id="{5D9F5AD2-BB4B-4D21-8FF4-E6EE7C911A45}"/>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4857AD0-F6DD-4ED7-B969-0D4C14B9987C}"/>
              </a:ext>
            </a:extLst>
          </p:cNvPr>
          <p:cNvPicPr>
            <a:picLocks noChangeAspect="1"/>
          </p:cNvPicPr>
          <p:nvPr/>
        </p:nvPicPr>
        <p:blipFill rotWithShape="1">
          <a:blip r:embed="rId2"/>
          <a:srcRect l="12000" r="9000"/>
          <a:stretch/>
        </p:blipFill>
        <p:spPr>
          <a:xfrm>
            <a:off x="3200400" y="685800"/>
            <a:ext cx="6019800" cy="2571750"/>
          </a:xfrm>
          <a:prstGeom prst="rect">
            <a:avLst/>
          </a:prstGeom>
        </p:spPr>
      </p:pic>
      <p:sp>
        <p:nvSpPr>
          <p:cNvPr id="7" name="TextBox 6">
            <a:extLst>
              <a:ext uri="{FF2B5EF4-FFF2-40B4-BE49-F238E27FC236}">
                <a16:creationId xmlns:a16="http://schemas.microsoft.com/office/drawing/2014/main" id="{EFAD6184-7612-449B-8C6D-1C91A5C34E69}"/>
              </a:ext>
            </a:extLst>
          </p:cNvPr>
          <p:cNvSpPr txBox="1"/>
          <p:nvPr/>
        </p:nvSpPr>
        <p:spPr>
          <a:xfrm>
            <a:off x="821254" y="3100284"/>
            <a:ext cx="10363200" cy="3416320"/>
          </a:xfrm>
          <a:prstGeom prst="rect">
            <a:avLst/>
          </a:prstGeom>
          <a:noFill/>
        </p:spPr>
        <p:txBody>
          <a:bodyPr wrap="square">
            <a:spAutoFit/>
          </a:bodyPr>
          <a:lstStyle/>
          <a:p>
            <a:pPr algn="l"/>
            <a:r>
              <a:rPr lang="en-GB" sz="2400" b="1" i="0" dirty="0">
                <a:solidFill>
                  <a:srgbClr val="3A3A3A"/>
                </a:solidFill>
                <a:effectLst/>
                <a:latin typeface="Times New Roman" panose="02020603050405020304" pitchFamily="18" charset="0"/>
                <a:cs typeface="Times New Roman" panose="02020603050405020304" pitchFamily="18" charset="0"/>
              </a:rPr>
              <a:t>Batch Gradient Descent</a:t>
            </a:r>
          </a:p>
          <a:p>
            <a:pPr algn="just"/>
            <a:r>
              <a:rPr lang="en-GB" sz="2400" b="0" i="0" dirty="0">
                <a:solidFill>
                  <a:srgbClr val="3A3A3A"/>
                </a:solidFill>
                <a:effectLst/>
                <a:latin typeface="Times New Roman" panose="02020603050405020304" pitchFamily="18" charset="0"/>
                <a:cs typeface="Times New Roman" panose="02020603050405020304" pitchFamily="18" charset="0"/>
              </a:rPr>
              <a:t>In batch gradient descent, we use the complete dataset available to compute the gradient of the cost function. Batch gradient descent is very slow because we need to calculate the gradient on the complete dataset to perform just one update, and if the dataset is large then it will be a difficult task.</a:t>
            </a:r>
          </a:p>
          <a:p>
            <a:pPr algn="l">
              <a:buFont typeface="+mj-lt"/>
              <a:buAutoNum type="arabicPeriod"/>
            </a:pPr>
            <a:r>
              <a:rPr lang="en-GB" sz="2400" b="0" i="0" dirty="0">
                <a:solidFill>
                  <a:srgbClr val="3A3A3A"/>
                </a:solidFill>
                <a:effectLst/>
                <a:latin typeface="Times New Roman" panose="02020603050405020304" pitchFamily="18" charset="0"/>
                <a:cs typeface="Times New Roman" panose="02020603050405020304" pitchFamily="18" charset="0"/>
              </a:rPr>
              <a:t>Cost function is calculated after the initialization of parameters.</a:t>
            </a:r>
          </a:p>
          <a:p>
            <a:pPr algn="l">
              <a:buFont typeface="+mj-lt"/>
              <a:buAutoNum type="arabicPeriod"/>
            </a:pPr>
            <a:r>
              <a:rPr lang="en-GB" sz="2400" b="0" i="0" dirty="0">
                <a:solidFill>
                  <a:srgbClr val="3A3A3A"/>
                </a:solidFill>
                <a:effectLst/>
                <a:latin typeface="Times New Roman" panose="02020603050405020304" pitchFamily="18" charset="0"/>
                <a:cs typeface="Times New Roman" panose="02020603050405020304" pitchFamily="18" charset="0"/>
              </a:rPr>
              <a:t>It reads all the records into memory from the disk.</a:t>
            </a:r>
          </a:p>
          <a:p>
            <a:pPr algn="l">
              <a:buFont typeface="+mj-lt"/>
              <a:buAutoNum type="arabicPeriod"/>
            </a:pPr>
            <a:r>
              <a:rPr lang="en-GB" sz="2400" b="0" i="0" dirty="0">
                <a:solidFill>
                  <a:srgbClr val="3A3A3A"/>
                </a:solidFill>
                <a:effectLst/>
                <a:latin typeface="Times New Roman" panose="02020603050405020304" pitchFamily="18" charset="0"/>
                <a:cs typeface="Times New Roman" panose="02020603050405020304" pitchFamily="18" charset="0"/>
              </a:rPr>
              <a:t>After calculating sigma for one iteration, we move one step further, and repeat the process.</a:t>
            </a:r>
          </a:p>
        </p:txBody>
      </p:sp>
      <p:sp>
        <p:nvSpPr>
          <p:cNvPr id="8" name="TextBox 7">
            <a:extLst>
              <a:ext uri="{FF2B5EF4-FFF2-40B4-BE49-F238E27FC236}">
                <a16:creationId xmlns:a16="http://schemas.microsoft.com/office/drawing/2014/main" id="{4C12EFC0-2E06-428B-8248-D6EDE5D02C3A}"/>
              </a:ext>
            </a:extLst>
          </p:cNvPr>
          <p:cNvSpPr txBox="1"/>
          <p:nvPr/>
        </p:nvSpPr>
        <p:spPr>
          <a:xfrm>
            <a:off x="381000" y="323811"/>
            <a:ext cx="4054187" cy="523220"/>
          </a:xfrm>
          <a:prstGeom prst="rect">
            <a:avLst/>
          </a:prstGeom>
          <a:noFill/>
        </p:spPr>
        <p:txBody>
          <a:bodyPr wrap="none" rtlCol="0">
            <a:spAutoFit/>
          </a:bodyPr>
          <a:lstStyle/>
          <a:p>
            <a:r>
              <a:rPr lang="en-GB" sz="2800" b="1" dirty="0"/>
              <a:t>Types of Gradient descent</a:t>
            </a:r>
            <a:endParaRPr lang="en-US" sz="2800" b="1" dirty="0"/>
          </a:p>
        </p:txBody>
      </p:sp>
    </p:spTree>
    <p:extLst>
      <p:ext uri="{BB962C8B-B14F-4D97-AF65-F5344CB8AC3E}">
        <p14:creationId xmlns:p14="http://schemas.microsoft.com/office/powerpoint/2010/main" val="35714226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66</a:t>
            </a:fld>
            <a:endParaRPr dirty="0"/>
          </a:p>
        </p:txBody>
      </p:sp>
      <p:sp>
        <p:nvSpPr>
          <p:cNvPr id="5" name="Rectangle 4">
            <a:extLst>
              <a:ext uri="{FF2B5EF4-FFF2-40B4-BE49-F238E27FC236}">
                <a16:creationId xmlns:a16="http://schemas.microsoft.com/office/drawing/2014/main" id="{5D9F5AD2-BB4B-4D21-8FF4-E6EE7C911A45}"/>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3E496B-2DCC-4BCC-8BA0-5F7017242BDB}"/>
              </a:ext>
            </a:extLst>
          </p:cNvPr>
          <p:cNvSpPr txBox="1"/>
          <p:nvPr/>
        </p:nvSpPr>
        <p:spPr>
          <a:xfrm>
            <a:off x="914399" y="609600"/>
            <a:ext cx="10154167" cy="3046988"/>
          </a:xfrm>
          <a:prstGeom prst="rect">
            <a:avLst/>
          </a:prstGeom>
          <a:noFill/>
        </p:spPr>
        <p:txBody>
          <a:bodyPr wrap="square">
            <a:spAutoFit/>
          </a:bodyPr>
          <a:lstStyle/>
          <a:p>
            <a:pPr algn="l"/>
            <a:r>
              <a:rPr lang="en-GB" sz="2400" b="1" i="0" dirty="0">
                <a:solidFill>
                  <a:srgbClr val="3A3A3A"/>
                </a:solidFill>
                <a:effectLst/>
                <a:latin typeface="Times New Roman" panose="02020603050405020304" pitchFamily="18" charset="0"/>
                <a:cs typeface="Times New Roman" panose="02020603050405020304" pitchFamily="18" charset="0"/>
              </a:rPr>
              <a:t>Mini-batch Gradient Descent</a:t>
            </a:r>
          </a:p>
          <a:p>
            <a:pPr algn="just"/>
            <a:r>
              <a:rPr lang="en-GB" sz="2400" b="0" i="0" dirty="0">
                <a:solidFill>
                  <a:srgbClr val="3A3A3A"/>
                </a:solidFill>
                <a:effectLst/>
                <a:latin typeface="Times New Roman" panose="02020603050405020304" pitchFamily="18" charset="0"/>
                <a:cs typeface="Times New Roman" panose="02020603050405020304" pitchFamily="18" charset="0"/>
              </a:rPr>
              <a:t>It is a widely used algorithm that makes faster and accurate results. The dataset, here, is clustered into small groups of ‘n’ training datasets. It is faster because it does not use the complete dataset. In every iteration, we use a batch of ‘n’ training datasets to compute the gradient of the cost function. It reduces the variance of the parameter updates, which can lead to more stable convergence. It can also make use of a highly optimized matrix that makes computing of the gradient very efficient.</a:t>
            </a:r>
          </a:p>
        </p:txBody>
      </p:sp>
      <p:sp>
        <p:nvSpPr>
          <p:cNvPr id="8" name="TextBox 7">
            <a:extLst>
              <a:ext uri="{FF2B5EF4-FFF2-40B4-BE49-F238E27FC236}">
                <a16:creationId xmlns:a16="http://schemas.microsoft.com/office/drawing/2014/main" id="{17553390-D9DE-4E14-81F1-17150A9EA37D}"/>
              </a:ext>
            </a:extLst>
          </p:cNvPr>
          <p:cNvSpPr txBox="1"/>
          <p:nvPr/>
        </p:nvSpPr>
        <p:spPr>
          <a:xfrm>
            <a:off x="914399" y="3906625"/>
            <a:ext cx="10154166" cy="2308324"/>
          </a:xfrm>
          <a:prstGeom prst="rect">
            <a:avLst/>
          </a:prstGeom>
          <a:noFill/>
        </p:spPr>
        <p:txBody>
          <a:bodyPr wrap="square">
            <a:spAutoFit/>
          </a:bodyPr>
          <a:lstStyle/>
          <a:p>
            <a:pPr algn="l"/>
            <a:r>
              <a:rPr lang="en-GB" sz="2400" b="1" i="0" dirty="0">
                <a:solidFill>
                  <a:srgbClr val="3A3A3A"/>
                </a:solidFill>
                <a:effectLst/>
                <a:latin typeface="Times New Roman" panose="02020603050405020304" pitchFamily="18" charset="0"/>
                <a:cs typeface="Times New Roman" panose="02020603050405020304" pitchFamily="18" charset="0"/>
              </a:rPr>
              <a:t>Stochastic Gradient Descent</a:t>
            </a:r>
          </a:p>
          <a:p>
            <a:pPr algn="just"/>
            <a:r>
              <a:rPr lang="en-GB" sz="2400" b="0" i="0" dirty="0">
                <a:solidFill>
                  <a:srgbClr val="3A3A3A"/>
                </a:solidFill>
                <a:effectLst/>
                <a:latin typeface="Times New Roman" panose="02020603050405020304" pitchFamily="18" charset="0"/>
                <a:cs typeface="Times New Roman" panose="02020603050405020304" pitchFamily="18" charset="0"/>
              </a:rPr>
              <a:t>We use stochastic gradient descent for faster computation. The first step is to randomize the complete dataset. Then, we use only one training example in every iteration to calculate the gradient of the cost function for updating every parameter. It is faster for larger datasets also because it uses only one training example in each iteration.</a:t>
            </a:r>
          </a:p>
        </p:txBody>
      </p:sp>
    </p:spTree>
    <p:extLst>
      <p:ext uri="{BB962C8B-B14F-4D97-AF65-F5344CB8AC3E}">
        <p14:creationId xmlns:p14="http://schemas.microsoft.com/office/powerpoint/2010/main" val="17038245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22903" y="413056"/>
            <a:ext cx="7146194" cy="5969707"/>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67</a:t>
            </a:fld>
            <a:endParaRPr dirty="0"/>
          </a:p>
        </p:txBody>
      </p:sp>
      <p:sp>
        <p:nvSpPr>
          <p:cNvPr id="5" name="Rectangle 4">
            <a:extLst>
              <a:ext uri="{FF2B5EF4-FFF2-40B4-BE49-F238E27FC236}">
                <a16:creationId xmlns:a16="http://schemas.microsoft.com/office/drawing/2014/main" id="{5D9F5AD2-BB4B-4D21-8FF4-E6EE7C911A45}"/>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6860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AA8E5B-E10E-C36C-5FA5-7AF06D5E1E08}"/>
              </a:ext>
            </a:extLst>
          </p:cNvPr>
          <p:cNvSpPr>
            <a:spLocks noGrp="1"/>
          </p:cNvSpPr>
          <p:nvPr>
            <p:ph type="sldNum" sz="quarter" idx="7"/>
          </p:nvPr>
        </p:nvSpPr>
        <p:spPr/>
        <p:txBody>
          <a:bodyPr/>
          <a:lstStyle/>
          <a:p>
            <a:pPr marL="38100">
              <a:lnSpc>
                <a:spcPts val="1240"/>
              </a:lnSpc>
            </a:pPr>
            <a:fld id="{81D60167-4931-47E6-BA6A-407CBD079E47}" type="slidenum">
              <a:rPr lang="en-IN" smtClean="0"/>
              <a:t>68</a:t>
            </a:fld>
            <a:endParaRPr lang="en-IN" dirty="0"/>
          </a:p>
        </p:txBody>
      </p:sp>
      <p:sp>
        <p:nvSpPr>
          <p:cNvPr id="4" name="TextBox 3">
            <a:extLst>
              <a:ext uri="{FF2B5EF4-FFF2-40B4-BE49-F238E27FC236}">
                <a16:creationId xmlns:a16="http://schemas.microsoft.com/office/drawing/2014/main" id="{591A1883-2E4F-49B9-5331-8194AD7EA65A}"/>
              </a:ext>
            </a:extLst>
          </p:cNvPr>
          <p:cNvSpPr txBox="1"/>
          <p:nvPr/>
        </p:nvSpPr>
        <p:spPr>
          <a:xfrm>
            <a:off x="1981200" y="566678"/>
            <a:ext cx="9829800" cy="2031325"/>
          </a:xfrm>
          <a:prstGeom prst="rect">
            <a:avLst/>
          </a:prstGeom>
          <a:noFill/>
        </p:spPr>
        <p:txBody>
          <a:bodyPr wrap="square">
            <a:spAutoFit/>
          </a:bodyPr>
          <a:lstStyle/>
          <a:p>
            <a:pPr algn="just"/>
            <a:r>
              <a:rPr lang="en-GB" b="1" i="0" dirty="0">
                <a:solidFill>
                  <a:srgbClr val="292929"/>
                </a:solidFill>
                <a:effectLst/>
                <a:latin typeface="sohne"/>
              </a:rPr>
              <a:t>What is CAPTCHA?</a:t>
            </a:r>
          </a:p>
          <a:p>
            <a:pPr algn="just"/>
            <a:r>
              <a:rPr lang="en-GB" b="0" i="0" dirty="0">
                <a:solidFill>
                  <a:srgbClr val="292929"/>
                </a:solidFill>
                <a:effectLst/>
                <a:latin typeface="source-serif-pro"/>
              </a:rPr>
              <a:t>CAPTCHA is no longer an alien term to web users. It’s the annoying human validation check added on many websites. An acronym for </a:t>
            </a:r>
            <a:r>
              <a:rPr lang="en-GB" b="1" i="0" dirty="0">
                <a:solidFill>
                  <a:srgbClr val="292929"/>
                </a:solidFill>
                <a:effectLst/>
                <a:latin typeface="source-serif-pro"/>
              </a:rPr>
              <a:t>Completely Automated Public Turing test to tell Computers and Humans Apart</a:t>
            </a:r>
            <a:r>
              <a:rPr lang="en-GB" b="0" i="0" dirty="0">
                <a:solidFill>
                  <a:srgbClr val="292929"/>
                </a:solidFill>
                <a:effectLst/>
                <a:latin typeface="source-serif-pro"/>
              </a:rPr>
              <a:t>. CAPTCHA can be defined as a computer program developed to distinguish between the human and machine to prevent any type of illicit activity on websites. The assumption that underlies the concept of CAPTCHA is that only a human would pass this test and bot or automated scripts would fail</a:t>
            </a:r>
          </a:p>
        </p:txBody>
      </p:sp>
      <p:sp>
        <p:nvSpPr>
          <p:cNvPr id="6" name="TextBox 5">
            <a:extLst>
              <a:ext uri="{FF2B5EF4-FFF2-40B4-BE49-F238E27FC236}">
                <a16:creationId xmlns:a16="http://schemas.microsoft.com/office/drawing/2014/main" id="{F3BA70A4-598B-E26C-0215-33FC5298EEFE}"/>
              </a:ext>
            </a:extLst>
          </p:cNvPr>
          <p:cNvSpPr txBox="1"/>
          <p:nvPr/>
        </p:nvSpPr>
        <p:spPr>
          <a:xfrm>
            <a:off x="1981200" y="2598003"/>
            <a:ext cx="9829800" cy="2862322"/>
          </a:xfrm>
          <a:prstGeom prst="rect">
            <a:avLst/>
          </a:prstGeom>
          <a:noFill/>
        </p:spPr>
        <p:txBody>
          <a:bodyPr wrap="square">
            <a:spAutoFit/>
          </a:bodyPr>
          <a:lstStyle/>
          <a:p>
            <a:pPr algn="just"/>
            <a:r>
              <a:rPr lang="en-GB" i="0" dirty="0">
                <a:solidFill>
                  <a:srgbClr val="292929"/>
                </a:solidFill>
                <a:effectLst/>
                <a:latin typeface="sohne"/>
              </a:rPr>
              <a:t>Why do we need to break CAPTCHA?</a:t>
            </a:r>
          </a:p>
          <a:p>
            <a:pPr algn="just"/>
            <a:r>
              <a:rPr lang="en-GB" i="0" dirty="0">
                <a:solidFill>
                  <a:srgbClr val="292929"/>
                </a:solidFill>
                <a:effectLst/>
                <a:latin typeface="source-serif-pro"/>
              </a:rPr>
              <a:t>Now, people use automated CAPTCHA solving for different use cases, some of these are illegal while others are legitimate purposes. Spammers use CAPTCHA solving to extract email addresses of users to be able to generate as many spams as possible. The legit examples are scenarios where a new client or business partner has joined you and needs access to your Application Programming Interface(API) which is not ready or can’t be shared with due to some security issue or abuse it may give rise to. Thus, we are only left with CAPTCHA bypassing using automated scripts.</a:t>
            </a:r>
          </a:p>
          <a:p>
            <a:pPr algn="just"/>
            <a:r>
              <a:rPr lang="en-GB" i="0" dirty="0">
                <a:solidFill>
                  <a:srgbClr val="292929"/>
                </a:solidFill>
                <a:effectLst/>
                <a:latin typeface="source-serif-pro"/>
              </a:rPr>
              <a:t>There are different types of CAPTCHA, text-based CAPTCHA, image-based CAPTCHA, reCAPTCHA, and mathematical CAPTCHA. Solving one can get challenging sometimes as the technology used in CAPTCHA and reCAPTCHA is getting smarter as we speak with updates coming at regular intervals.</a:t>
            </a:r>
          </a:p>
        </p:txBody>
      </p:sp>
    </p:spTree>
    <p:extLst>
      <p:ext uri="{BB962C8B-B14F-4D97-AF65-F5344CB8AC3E}">
        <p14:creationId xmlns:p14="http://schemas.microsoft.com/office/powerpoint/2010/main" val="18752555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F3F28A-05A3-1094-6C12-4AD09C829707}"/>
              </a:ext>
            </a:extLst>
          </p:cNvPr>
          <p:cNvSpPr>
            <a:spLocks noGrp="1"/>
          </p:cNvSpPr>
          <p:nvPr>
            <p:ph type="sldNum" sz="quarter" idx="7"/>
          </p:nvPr>
        </p:nvSpPr>
        <p:spPr/>
        <p:txBody>
          <a:bodyPr/>
          <a:lstStyle/>
          <a:p>
            <a:pPr marL="38100">
              <a:lnSpc>
                <a:spcPts val="1240"/>
              </a:lnSpc>
            </a:pPr>
            <a:fld id="{81D60167-4931-47E6-BA6A-407CBD079E47}" type="slidenum">
              <a:rPr lang="en-IN" smtClean="0"/>
              <a:t>69</a:t>
            </a:fld>
            <a:endParaRPr lang="en-IN" dirty="0"/>
          </a:p>
        </p:txBody>
      </p:sp>
      <p:pic>
        <p:nvPicPr>
          <p:cNvPr id="4" name="Picture 3">
            <a:extLst>
              <a:ext uri="{FF2B5EF4-FFF2-40B4-BE49-F238E27FC236}">
                <a16:creationId xmlns:a16="http://schemas.microsoft.com/office/drawing/2014/main" id="{52CD073D-DD3E-62CA-54DF-65FBBA34C8E8}"/>
              </a:ext>
            </a:extLst>
          </p:cNvPr>
          <p:cNvPicPr>
            <a:picLocks noChangeAspect="1"/>
          </p:cNvPicPr>
          <p:nvPr/>
        </p:nvPicPr>
        <p:blipFill>
          <a:blip r:embed="rId2"/>
          <a:stretch>
            <a:fillRect/>
          </a:stretch>
        </p:blipFill>
        <p:spPr>
          <a:xfrm>
            <a:off x="1981200" y="533400"/>
            <a:ext cx="9319142" cy="5931587"/>
          </a:xfrm>
          <a:prstGeom prst="rect">
            <a:avLst/>
          </a:prstGeom>
        </p:spPr>
      </p:pic>
    </p:spTree>
    <p:extLst>
      <p:ext uri="{BB962C8B-B14F-4D97-AF65-F5344CB8AC3E}">
        <p14:creationId xmlns:p14="http://schemas.microsoft.com/office/powerpoint/2010/main" val="2521411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7</a:t>
            </a:fld>
            <a:endParaRPr dirty="0"/>
          </a:p>
        </p:txBody>
      </p:sp>
      <p:sp>
        <p:nvSpPr>
          <p:cNvPr id="2" name="object 2"/>
          <p:cNvSpPr txBox="1">
            <a:spLocks noGrp="1"/>
          </p:cNvSpPr>
          <p:nvPr>
            <p:ph type="title"/>
          </p:nvPr>
        </p:nvSpPr>
        <p:spPr>
          <a:xfrm>
            <a:off x="473388" y="482600"/>
            <a:ext cx="4591685" cy="452120"/>
          </a:xfrm>
          <a:prstGeom prst="rect">
            <a:avLst/>
          </a:prstGeom>
        </p:spPr>
        <p:txBody>
          <a:bodyPr vert="horz" wrap="square" lIns="0" tIns="12065" rIns="0" bIns="0" rtlCol="0">
            <a:spAutoFit/>
          </a:bodyPr>
          <a:lstStyle/>
          <a:p>
            <a:pPr marL="12700">
              <a:lnSpc>
                <a:spcPct val="100000"/>
              </a:lnSpc>
              <a:spcBef>
                <a:spcPts val="95"/>
              </a:spcBef>
            </a:pPr>
            <a:r>
              <a:rPr sz="2800" spc="-5" dirty="0"/>
              <a:t>Facts of Human</a:t>
            </a:r>
            <a:r>
              <a:rPr sz="2800" spc="20" dirty="0"/>
              <a:t> </a:t>
            </a:r>
            <a:r>
              <a:rPr sz="2800" spc="-10" dirty="0"/>
              <a:t>Neurobiology</a:t>
            </a:r>
            <a:endParaRPr sz="2800" dirty="0"/>
          </a:p>
        </p:txBody>
      </p:sp>
      <p:sp>
        <p:nvSpPr>
          <p:cNvPr id="3" name="object 3"/>
          <p:cNvSpPr txBox="1"/>
          <p:nvPr/>
        </p:nvSpPr>
        <p:spPr>
          <a:xfrm>
            <a:off x="1137138" y="1524000"/>
            <a:ext cx="8194675" cy="2220595"/>
          </a:xfrm>
          <a:prstGeom prst="rect">
            <a:avLst/>
          </a:prstGeom>
        </p:spPr>
        <p:txBody>
          <a:bodyPr vert="horz" wrap="square" lIns="0" tIns="12700" rIns="0" bIns="0" rtlCol="0">
            <a:spAutoFit/>
          </a:bodyPr>
          <a:lstStyle/>
          <a:p>
            <a:pPr marL="381000" indent="-343535">
              <a:lnSpc>
                <a:spcPct val="100000"/>
              </a:lnSpc>
              <a:spcBef>
                <a:spcPts val="100"/>
              </a:spcBef>
              <a:buFont typeface="Arial"/>
              <a:buChar char="•"/>
              <a:tabLst>
                <a:tab pos="381000" algn="l"/>
                <a:tab pos="381635" algn="l"/>
              </a:tabLst>
            </a:pPr>
            <a:r>
              <a:rPr sz="2400" spc="-5" dirty="0">
                <a:latin typeface="Times New Roman"/>
                <a:cs typeface="Times New Roman"/>
              </a:rPr>
              <a:t>Number </a:t>
            </a:r>
            <a:r>
              <a:rPr sz="2400" dirty="0">
                <a:latin typeface="Times New Roman"/>
                <a:cs typeface="Times New Roman"/>
              </a:rPr>
              <a:t>of neurons </a:t>
            </a:r>
            <a:r>
              <a:rPr sz="2400" spc="-5" dirty="0">
                <a:latin typeface="Times New Roman"/>
                <a:cs typeface="Times New Roman"/>
              </a:rPr>
              <a:t>~</a:t>
            </a:r>
            <a:r>
              <a:rPr sz="2400" spc="15" dirty="0">
                <a:latin typeface="Times New Roman"/>
                <a:cs typeface="Times New Roman"/>
              </a:rPr>
              <a:t> </a:t>
            </a:r>
            <a:r>
              <a:rPr sz="2400" spc="-30" dirty="0">
                <a:latin typeface="Times New Roman"/>
                <a:cs typeface="Times New Roman"/>
              </a:rPr>
              <a:t>10</a:t>
            </a:r>
            <a:r>
              <a:rPr sz="2400" spc="-44" baseline="24305" dirty="0">
                <a:latin typeface="Times New Roman"/>
                <a:cs typeface="Times New Roman"/>
              </a:rPr>
              <a:t>11</a:t>
            </a:r>
            <a:endParaRPr sz="2400" baseline="24305" dirty="0">
              <a:latin typeface="Times New Roman"/>
              <a:cs typeface="Times New Roman"/>
            </a:endParaRPr>
          </a:p>
          <a:p>
            <a:pPr marL="381000" indent="-343535">
              <a:lnSpc>
                <a:spcPct val="100000"/>
              </a:lnSpc>
              <a:buFont typeface="Arial"/>
              <a:buChar char="•"/>
              <a:tabLst>
                <a:tab pos="381000" algn="l"/>
                <a:tab pos="381635" algn="l"/>
              </a:tabLst>
            </a:pPr>
            <a:r>
              <a:rPr sz="2400" dirty="0">
                <a:latin typeface="Times New Roman"/>
                <a:cs typeface="Times New Roman"/>
              </a:rPr>
              <a:t>Connection per neuron ~ 10 </a:t>
            </a:r>
            <a:r>
              <a:rPr sz="2400" spc="-7" baseline="24305" dirty="0">
                <a:latin typeface="Times New Roman"/>
                <a:cs typeface="Times New Roman"/>
              </a:rPr>
              <a:t>4 –</a:t>
            </a:r>
            <a:r>
              <a:rPr sz="2400" spc="-60" baseline="24305" dirty="0">
                <a:latin typeface="Times New Roman"/>
                <a:cs typeface="Times New Roman"/>
              </a:rPr>
              <a:t> </a:t>
            </a:r>
            <a:r>
              <a:rPr sz="2400" spc="-7" baseline="24305" dirty="0">
                <a:latin typeface="Times New Roman"/>
                <a:cs typeface="Times New Roman"/>
              </a:rPr>
              <a:t>5</a:t>
            </a:r>
            <a:endParaRPr sz="2400" baseline="24305" dirty="0">
              <a:latin typeface="Times New Roman"/>
              <a:cs typeface="Times New Roman"/>
            </a:endParaRPr>
          </a:p>
          <a:p>
            <a:pPr marL="381000" indent="-343535">
              <a:lnSpc>
                <a:spcPct val="100000"/>
              </a:lnSpc>
              <a:buFont typeface="Arial"/>
              <a:buChar char="•"/>
              <a:tabLst>
                <a:tab pos="381000" algn="l"/>
                <a:tab pos="381635" algn="l"/>
                <a:tab pos="3322954" algn="l"/>
              </a:tabLst>
            </a:pPr>
            <a:r>
              <a:rPr sz="2400" dirty="0">
                <a:latin typeface="Times New Roman"/>
                <a:cs typeface="Times New Roman"/>
              </a:rPr>
              <a:t>Neuron switching</a:t>
            </a:r>
            <a:r>
              <a:rPr sz="2400" spc="-15" dirty="0">
                <a:latin typeface="Times New Roman"/>
                <a:cs typeface="Times New Roman"/>
              </a:rPr>
              <a:t> </a:t>
            </a:r>
            <a:r>
              <a:rPr sz="2400" spc="-5" dirty="0">
                <a:latin typeface="Times New Roman"/>
                <a:cs typeface="Times New Roman"/>
              </a:rPr>
              <a:t>time	</a:t>
            </a:r>
            <a:r>
              <a:rPr sz="2400" dirty="0">
                <a:latin typeface="Times New Roman"/>
                <a:cs typeface="Times New Roman"/>
              </a:rPr>
              <a:t>~ 0.001 second or 10</a:t>
            </a:r>
            <a:r>
              <a:rPr sz="2400" spc="-15" dirty="0">
                <a:latin typeface="Times New Roman"/>
                <a:cs typeface="Times New Roman"/>
              </a:rPr>
              <a:t> </a:t>
            </a:r>
            <a:r>
              <a:rPr sz="2400" spc="-7" baseline="24305" dirty="0">
                <a:latin typeface="Times New Roman"/>
                <a:cs typeface="Times New Roman"/>
              </a:rPr>
              <a:t>-3</a:t>
            </a:r>
            <a:endParaRPr sz="2400" baseline="24305" dirty="0">
              <a:latin typeface="Times New Roman"/>
              <a:cs typeface="Times New Roman"/>
            </a:endParaRPr>
          </a:p>
          <a:p>
            <a:pPr marL="381000" indent="-343535">
              <a:lnSpc>
                <a:spcPct val="100000"/>
              </a:lnSpc>
              <a:buFont typeface="Arial"/>
              <a:buChar char="•"/>
              <a:tabLst>
                <a:tab pos="381000" algn="l"/>
                <a:tab pos="381635" algn="l"/>
              </a:tabLst>
            </a:pPr>
            <a:r>
              <a:rPr sz="2400" dirty="0">
                <a:latin typeface="Times New Roman"/>
                <a:cs typeface="Times New Roman"/>
              </a:rPr>
              <a:t>Scene recognition </a:t>
            </a:r>
            <a:r>
              <a:rPr sz="2400" spc="-5" dirty="0">
                <a:latin typeface="Times New Roman"/>
                <a:cs typeface="Times New Roman"/>
              </a:rPr>
              <a:t>time </a:t>
            </a:r>
            <a:r>
              <a:rPr sz="2400" dirty="0">
                <a:latin typeface="Times New Roman"/>
                <a:cs typeface="Times New Roman"/>
              </a:rPr>
              <a:t>~ 0.1</a:t>
            </a:r>
            <a:r>
              <a:rPr sz="2400" spc="-55" dirty="0">
                <a:latin typeface="Times New Roman"/>
                <a:cs typeface="Times New Roman"/>
              </a:rPr>
              <a:t> </a:t>
            </a:r>
            <a:r>
              <a:rPr sz="2400" dirty="0">
                <a:latin typeface="Times New Roman"/>
                <a:cs typeface="Times New Roman"/>
              </a:rPr>
              <a:t>second</a:t>
            </a:r>
          </a:p>
          <a:p>
            <a:pPr marL="381000" indent="-343535">
              <a:lnSpc>
                <a:spcPct val="100000"/>
              </a:lnSpc>
              <a:buFont typeface="Arial"/>
              <a:buChar char="•"/>
              <a:tabLst>
                <a:tab pos="381000" algn="l"/>
                <a:tab pos="381635" algn="l"/>
              </a:tabLst>
            </a:pPr>
            <a:r>
              <a:rPr sz="2400" dirty="0">
                <a:latin typeface="Times New Roman"/>
                <a:cs typeface="Times New Roman"/>
              </a:rPr>
              <a:t>100 </a:t>
            </a:r>
            <a:r>
              <a:rPr sz="2400" spc="-5" dirty="0">
                <a:latin typeface="Times New Roman"/>
                <a:cs typeface="Times New Roman"/>
              </a:rPr>
              <a:t>inference steps </a:t>
            </a:r>
            <a:r>
              <a:rPr sz="2400" spc="-10" dirty="0">
                <a:latin typeface="Times New Roman"/>
                <a:cs typeface="Times New Roman"/>
              </a:rPr>
              <a:t>doesn’t </a:t>
            </a:r>
            <a:r>
              <a:rPr sz="2400" spc="-5" dirty="0">
                <a:latin typeface="Times New Roman"/>
                <a:cs typeface="Times New Roman"/>
              </a:rPr>
              <a:t>seem </a:t>
            </a:r>
            <a:r>
              <a:rPr sz="2400" dirty="0">
                <a:latin typeface="Times New Roman"/>
                <a:cs typeface="Times New Roman"/>
              </a:rPr>
              <a:t>like</a:t>
            </a:r>
            <a:r>
              <a:rPr sz="2400" spc="-55" dirty="0">
                <a:latin typeface="Times New Roman"/>
                <a:cs typeface="Times New Roman"/>
              </a:rPr>
              <a:t> </a:t>
            </a:r>
            <a:r>
              <a:rPr sz="2400" dirty="0">
                <a:latin typeface="Times New Roman"/>
                <a:cs typeface="Times New Roman"/>
              </a:rPr>
              <a:t>enough</a:t>
            </a:r>
          </a:p>
          <a:p>
            <a:pPr marL="381000" indent="-343535">
              <a:lnSpc>
                <a:spcPct val="100000"/>
              </a:lnSpc>
              <a:buFont typeface="Arial"/>
              <a:buChar char="•"/>
              <a:tabLst>
                <a:tab pos="381000" algn="l"/>
                <a:tab pos="381635" algn="l"/>
              </a:tabLst>
            </a:pPr>
            <a:r>
              <a:rPr sz="2400" dirty="0">
                <a:latin typeface="Times New Roman"/>
                <a:cs typeface="Times New Roman"/>
              </a:rPr>
              <a:t>Highly parallel </a:t>
            </a:r>
            <a:r>
              <a:rPr sz="2400" spc="-5" dirty="0">
                <a:latin typeface="Times New Roman"/>
                <a:cs typeface="Times New Roman"/>
              </a:rPr>
              <a:t>computation </a:t>
            </a:r>
            <a:r>
              <a:rPr sz="2400" dirty="0">
                <a:latin typeface="Times New Roman"/>
                <a:cs typeface="Times New Roman"/>
              </a:rPr>
              <a:t>based on distributed</a:t>
            </a:r>
            <a:r>
              <a:rPr sz="2400" spc="-145" dirty="0">
                <a:latin typeface="Times New Roman"/>
                <a:cs typeface="Times New Roman"/>
              </a:rPr>
              <a:t> </a:t>
            </a:r>
            <a:r>
              <a:rPr sz="2400" dirty="0">
                <a:latin typeface="Times New Roman"/>
                <a:cs typeface="Times New Roman"/>
              </a:rPr>
              <a:t>representation</a:t>
            </a:r>
          </a:p>
        </p:txBody>
      </p:sp>
      <p:sp>
        <p:nvSpPr>
          <p:cNvPr id="6" name="Rectangle 5">
            <a:extLst>
              <a:ext uri="{FF2B5EF4-FFF2-40B4-BE49-F238E27FC236}">
                <a16:creationId xmlns:a16="http://schemas.microsoft.com/office/drawing/2014/main" id="{B37142E6-6029-4D76-8179-6265220139FD}"/>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712D8A7-38A8-4948-9736-98633F748131}"/>
              </a:ext>
            </a:extLst>
          </p:cNvPr>
          <p:cNvCxnSpPr/>
          <p:nvPr/>
        </p:nvCxnSpPr>
        <p:spPr>
          <a:xfrm>
            <a:off x="152400" y="1295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object 3">
            <a:extLst>
              <a:ext uri="{FF2B5EF4-FFF2-40B4-BE49-F238E27FC236}">
                <a16:creationId xmlns:a16="http://schemas.microsoft.com/office/drawing/2014/main" id="{1F5D3B93-6AAD-4EA0-AAC5-766AA35576CC}"/>
              </a:ext>
            </a:extLst>
          </p:cNvPr>
          <p:cNvSpPr txBox="1"/>
          <p:nvPr/>
        </p:nvSpPr>
        <p:spPr>
          <a:xfrm>
            <a:off x="1143000" y="3973194"/>
            <a:ext cx="8786495" cy="2241639"/>
          </a:xfrm>
          <a:prstGeom prst="rect">
            <a:avLst/>
          </a:prstGeom>
        </p:spPr>
        <p:txBody>
          <a:bodyPr vert="horz" wrap="square" lIns="0" tIns="12700" rIns="0" bIns="0" rtlCol="0">
            <a:spAutoFit/>
          </a:bodyPr>
          <a:lstStyle/>
          <a:p>
            <a:pPr marL="12065">
              <a:lnSpc>
                <a:spcPct val="100000"/>
              </a:lnSpc>
              <a:spcBef>
                <a:spcPts val="100"/>
              </a:spcBef>
              <a:tabLst>
                <a:tab pos="355600" algn="l"/>
                <a:tab pos="356235" algn="l"/>
              </a:tabLst>
            </a:pPr>
            <a:r>
              <a:rPr lang="en-GB" sz="2400" b="1" dirty="0">
                <a:latin typeface="Times New Roman"/>
                <a:cs typeface="Times New Roman"/>
              </a:rPr>
              <a:t>Properties of Neuron:</a:t>
            </a:r>
          </a:p>
          <a:p>
            <a:pPr marL="355600" indent="-343535">
              <a:lnSpc>
                <a:spcPct val="100000"/>
              </a:lnSpc>
              <a:spcBef>
                <a:spcPts val="100"/>
              </a:spcBef>
              <a:buFont typeface="Arial"/>
              <a:buChar char="•"/>
              <a:tabLst>
                <a:tab pos="355600" algn="l"/>
                <a:tab pos="356235" algn="l"/>
              </a:tabLst>
            </a:pPr>
            <a:r>
              <a:rPr sz="2400" dirty="0">
                <a:latin typeface="Times New Roman"/>
                <a:cs typeface="Times New Roman"/>
              </a:rPr>
              <a:t>Many neuron-like threshold switching</a:t>
            </a:r>
            <a:r>
              <a:rPr sz="2400" spc="-105" dirty="0">
                <a:latin typeface="Times New Roman"/>
                <a:cs typeface="Times New Roman"/>
              </a:rPr>
              <a:t> </a:t>
            </a:r>
            <a:r>
              <a:rPr sz="2400" dirty="0">
                <a:latin typeface="Times New Roman"/>
                <a:cs typeface="Times New Roman"/>
              </a:rPr>
              <a:t>units</a:t>
            </a:r>
          </a:p>
          <a:p>
            <a:pPr marL="355600" indent="-343535">
              <a:lnSpc>
                <a:spcPct val="100000"/>
              </a:lnSpc>
              <a:buFont typeface="Arial"/>
              <a:buChar char="•"/>
              <a:tabLst>
                <a:tab pos="355600" algn="l"/>
                <a:tab pos="356235" algn="l"/>
              </a:tabLst>
            </a:pPr>
            <a:r>
              <a:rPr sz="2400" dirty="0">
                <a:latin typeface="Times New Roman"/>
                <a:cs typeface="Times New Roman"/>
              </a:rPr>
              <a:t>Many weighted interconnections </a:t>
            </a:r>
            <a:r>
              <a:rPr sz="2400" spc="-5" dirty="0">
                <a:latin typeface="Times New Roman"/>
                <a:cs typeface="Times New Roman"/>
              </a:rPr>
              <a:t>among</a:t>
            </a:r>
            <a:r>
              <a:rPr sz="2400" spc="-65" dirty="0">
                <a:latin typeface="Times New Roman"/>
                <a:cs typeface="Times New Roman"/>
              </a:rPr>
              <a:t> </a:t>
            </a:r>
            <a:r>
              <a:rPr sz="2400" dirty="0">
                <a:latin typeface="Times New Roman"/>
                <a:cs typeface="Times New Roman"/>
              </a:rPr>
              <a:t>units</a:t>
            </a:r>
          </a:p>
          <a:p>
            <a:pPr marL="355600" indent="-343535">
              <a:lnSpc>
                <a:spcPct val="100000"/>
              </a:lnSpc>
              <a:buFont typeface="Arial"/>
              <a:buChar char="•"/>
              <a:tabLst>
                <a:tab pos="355600" algn="l"/>
                <a:tab pos="356235" algn="l"/>
              </a:tabLst>
            </a:pPr>
            <a:r>
              <a:rPr sz="2400" dirty="0">
                <a:latin typeface="Times New Roman"/>
                <a:cs typeface="Times New Roman"/>
              </a:rPr>
              <a:t>Highly parallel, distributed</a:t>
            </a:r>
            <a:r>
              <a:rPr sz="2400" spc="-105" dirty="0">
                <a:latin typeface="Times New Roman"/>
                <a:cs typeface="Times New Roman"/>
              </a:rPr>
              <a:t> </a:t>
            </a:r>
            <a:r>
              <a:rPr sz="2400" spc="-5" dirty="0">
                <a:latin typeface="Times New Roman"/>
                <a:cs typeface="Times New Roman"/>
              </a:rPr>
              <a:t>process</a:t>
            </a:r>
            <a:endParaRPr sz="2400" dirty="0">
              <a:latin typeface="Times New Roman"/>
              <a:cs typeface="Times New Roman"/>
            </a:endParaRPr>
          </a:p>
          <a:p>
            <a:pPr marL="355600" indent="-343535">
              <a:lnSpc>
                <a:spcPct val="100000"/>
              </a:lnSpc>
              <a:buFont typeface="Arial"/>
              <a:buChar char="•"/>
              <a:tabLst>
                <a:tab pos="355600" algn="l"/>
                <a:tab pos="356235" algn="l"/>
              </a:tabLst>
            </a:pPr>
            <a:r>
              <a:rPr sz="2400" spc="-5" dirty="0">
                <a:latin typeface="Times New Roman"/>
                <a:cs typeface="Times New Roman"/>
              </a:rPr>
              <a:t>Emphasis </a:t>
            </a:r>
            <a:r>
              <a:rPr sz="2400" dirty="0">
                <a:latin typeface="Times New Roman"/>
                <a:cs typeface="Times New Roman"/>
              </a:rPr>
              <a:t>on tuning weights</a:t>
            </a:r>
            <a:r>
              <a:rPr sz="2400" spc="-30" dirty="0">
                <a:latin typeface="Times New Roman"/>
                <a:cs typeface="Times New Roman"/>
              </a:rPr>
              <a:t> </a:t>
            </a:r>
            <a:r>
              <a:rPr sz="2400" spc="-5" dirty="0">
                <a:latin typeface="Times New Roman"/>
                <a:cs typeface="Times New Roman"/>
              </a:rPr>
              <a:t>automatically</a:t>
            </a:r>
            <a:endParaRPr sz="2400" dirty="0">
              <a:latin typeface="Times New Roman"/>
              <a:cs typeface="Times New Roman"/>
            </a:endParaRPr>
          </a:p>
          <a:p>
            <a:pPr marL="355600" indent="-343535">
              <a:lnSpc>
                <a:spcPct val="100000"/>
              </a:lnSpc>
              <a:buFont typeface="Arial"/>
              <a:buChar char="•"/>
              <a:tabLst>
                <a:tab pos="355600" algn="l"/>
                <a:tab pos="356235" algn="l"/>
              </a:tabLst>
            </a:pPr>
            <a:r>
              <a:rPr sz="2400" dirty="0">
                <a:latin typeface="Times New Roman"/>
                <a:cs typeface="Times New Roman"/>
              </a:rPr>
              <a:t>Input is a </a:t>
            </a:r>
            <a:r>
              <a:rPr sz="2400" spc="-5" dirty="0">
                <a:latin typeface="Times New Roman"/>
                <a:cs typeface="Times New Roman"/>
              </a:rPr>
              <a:t>high-dimensional </a:t>
            </a:r>
            <a:r>
              <a:rPr sz="2400" dirty="0">
                <a:latin typeface="Times New Roman"/>
                <a:cs typeface="Times New Roman"/>
              </a:rPr>
              <a:t>discrete or real-valued </a:t>
            </a:r>
            <a:r>
              <a:rPr sz="2400" spc="-5" dirty="0">
                <a:latin typeface="Times New Roman"/>
                <a:cs typeface="Times New Roman"/>
              </a:rPr>
              <a:t>(e.g, </a:t>
            </a:r>
            <a:r>
              <a:rPr sz="2400" dirty="0">
                <a:latin typeface="Times New Roman"/>
                <a:cs typeface="Times New Roman"/>
              </a:rPr>
              <a:t>sensor</a:t>
            </a:r>
            <a:r>
              <a:rPr sz="2400" spc="-75" dirty="0">
                <a:latin typeface="Times New Roman"/>
                <a:cs typeface="Times New Roman"/>
              </a:rPr>
              <a:t> </a:t>
            </a:r>
            <a:r>
              <a:rPr sz="2400" dirty="0">
                <a:latin typeface="Times New Roman"/>
                <a:cs typeface="Times New Roman"/>
              </a:rPr>
              <a:t>input)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712" y="380232"/>
            <a:ext cx="1407795" cy="543560"/>
          </a:xfrm>
          <a:prstGeom prst="rect">
            <a:avLst/>
          </a:prstGeom>
        </p:spPr>
        <p:txBody>
          <a:bodyPr vert="horz" wrap="square" lIns="0" tIns="12065" rIns="0" bIns="0" rtlCol="0">
            <a:spAutoFit/>
          </a:bodyPr>
          <a:lstStyle/>
          <a:p>
            <a:pPr marL="12700">
              <a:lnSpc>
                <a:spcPct val="100000"/>
              </a:lnSpc>
              <a:spcBef>
                <a:spcPts val="95"/>
              </a:spcBef>
            </a:pPr>
            <a:r>
              <a:rPr sz="3400" spc="-5" dirty="0"/>
              <a:t>Neu</a:t>
            </a:r>
            <a:r>
              <a:rPr sz="3400" spc="-70" dirty="0"/>
              <a:t>r</a:t>
            </a:r>
            <a:r>
              <a:rPr sz="3400" spc="-5" dirty="0"/>
              <a:t>on</a:t>
            </a:r>
            <a:endParaRPr sz="3400"/>
          </a:p>
        </p:txBody>
      </p:sp>
      <p:sp>
        <p:nvSpPr>
          <p:cNvPr id="3" name="object 3"/>
          <p:cNvSpPr/>
          <p:nvPr/>
        </p:nvSpPr>
        <p:spPr>
          <a:xfrm>
            <a:off x="4880708" y="287253"/>
            <a:ext cx="6678168" cy="3747821"/>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8</a:t>
            </a:fld>
            <a:endParaRPr dirty="0"/>
          </a:p>
        </p:txBody>
      </p:sp>
      <p:sp>
        <p:nvSpPr>
          <p:cNvPr id="6" name="Rectangle 5">
            <a:extLst>
              <a:ext uri="{FF2B5EF4-FFF2-40B4-BE49-F238E27FC236}">
                <a16:creationId xmlns:a16="http://schemas.microsoft.com/office/drawing/2014/main" id="{3A89389C-FD1D-466C-A3AC-8677B04DC22D}"/>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792C7F-FDBE-1503-5EFD-A97CEC9F4CD8}"/>
              </a:ext>
            </a:extLst>
          </p:cNvPr>
          <p:cNvPicPr>
            <a:picLocks noChangeAspect="1"/>
          </p:cNvPicPr>
          <p:nvPr/>
        </p:nvPicPr>
        <p:blipFill>
          <a:blip r:embed="rId3"/>
          <a:stretch>
            <a:fillRect/>
          </a:stretch>
        </p:blipFill>
        <p:spPr>
          <a:xfrm>
            <a:off x="3352800" y="4398264"/>
            <a:ext cx="8132769" cy="206672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EA6032E-932A-49CE-A1AF-BFE36EE79F9A}"/>
              </a:ext>
            </a:extLst>
          </p:cNvPr>
          <p:cNvSpPr>
            <a:spLocks noGrp="1" noChangeArrowheads="1"/>
          </p:cNvSpPr>
          <p:nvPr>
            <p:ph type="title"/>
          </p:nvPr>
        </p:nvSpPr>
        <p:spPr>
          <a:xfrm>
            <a:off x="376238" y="286737"/>
            <a:ext cx="7772400" cy="738664"/>
          </a:xfrm>
        </p:spPr>
        <p:txBody>
          <a:bodyPr/>
          <a:lstStyle/>
          <a:p>
            <a:r>
              <a:rPr lang="en-IN" altLang="en-US" sz="2400" dirty="0"/>
              <a:t>What Is an Artificial Neural Network (ANN)? </a:t>
            </a:r>
            <a:br>
              <a:rPr lang="en-IN" altLang="en-US" sz="2400" dirty="0"/>
            </a:br>
            <a:endParaRPr lang="en-US" altLang="en-US" sz="2400" dirty="0"/>
          </a:p>
        </p:txBody>
      </p:sp>
      <p:sp>
        <p:nvSpPr>
          <p:cNvPr id="13315" name="Slide Number Placeholder 3">
            <a:extLst>
              <a:ext uri="{FF2B5EF4-FFF2-40B4-BE49-F238E27FC236}">
                <a16:creationId xmlns:a16="http://schemas.microsoft.com/office/drawing/2014/main" id="{DCE81CC2-B5C1-4B83-910A-6F4E137933E5}"/>
              </a:ext>
            </a:extLst>
          </p:cNvPr>
          <p:cNvSpPr>
            <a:spLocks noGrp="1" noChangeArrowheads="1"/>
          </p:cNvSpPr>
          <p:nvPr>
            <p:ph type="sldNum" sz="quarter" idx="12"/>
          </p:nvPr>
        </p:nvSpPr>
        <p:spPr bwMode="auto">
          <a:xfrm>
            <a:off x="8305800" y="6400800"/>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ClrTx/>
              <a:buSzTx/>
              <a:buFontTx/>
              <a:buNone/>
              <a:defRPr/>
            </a:pPr>
            <a:fld id="{A019B8FC-7949-41CB-ABFF-58D253445342}" type="slidenum">
              <a:rPr lang="en-US" altLang="en-US" smtClean="0"/>
              <a:pPr>
                <a:spcBef>
                  <a:spcPct val="0"/>
                </a:spcBef>
                <a:buClrTx/>
                <a:buSzTx/>
                <a:buFontTx/>
                <a:buNone/>
                <a:defRPr/>
              </a:pPr>
              <a:t>9</a:t>
            </a:fld>
            <a:endParaRPr lang="en-US" altLang="en-US" sz="1400">
              <a:latin typeface="Times New Roman" panose="02020603050405020304" pitchFamily="18" charset="0"/>
            </a:endParaRPr>
          </a:p>
        </p:txBody>
      </p:sp>
      <p:sp>
        <p:nvSpPr>
          <p:cNvPr id="13316" name="TextBox 4">
            <a:extLst>
              <a:ext uri="{FF2B5EF4-FFF2-40B4-BE49-F238E27FC236}">
                <a16:creationId xmlns:a16="http://schemas.microsoft.com/office/drawing/2014/main" id="{68C2FE0B-B7EA-49F3-B61A-74FD039A8AA6}"/>
              </a:ext>
            </a:extLst>
          </p:cNvPr>
          <p:cNvSpPr txBox="1">
            <a:spLocks noChangeArrowheads="1"/>
          </p:cNvSpPr>
          <p:nvPr/>
        </p:nvSpPr>
        <p:spPr bwMode="auto">
          <a:xfrm>
            <a:off x="3817938" y="277336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 name="TextBox 5">
            <a:extLst>
              <a:ext uri="{FF2B5EF4-FFF2-40B4-BE49-F238E27FC236}">
                <a16:creationId xmlns:a16="http://schemas.microsoft.com/office/drawing/2014/main" id="{3BA69274-5834-4B0D-AE8C-EDD2E136C0E4}"/>
              </a:ext>
            </a:extLst>
          </p:cNvPr>
          <p:cNvSpPr txBox="1"/>
          <p:nvPr/>
        </p:nvSpPr>
        <p:spPr>
          <a:xfrm>
            <a:off x="1257300" y="1092773"/>
            <a:ext cx="9677399" cy="2954655"/>
          </a:xfrm>
          <a:prstGeom prst="rect">
            <a:avLst/>
          </a:prstGeom>
          <a:noFill/>
        </p:spPr>
        <p:txBody>
          <a:bodyPr wrap="square">
            <a:spAutoFit/>
          </a:bodyPr>
          <a:lstStyle/>
          <a:p>
            <a:pPr marL="342900" indent="-342900" algn="just">
              <a:buFont typeface="Arial" panose="020B0604020202020204" pitchFamily="34" charset="0"/>
              <a:buChar char="•"/>
              <a:defRPr/>
            </a:pPr>
            <a:r>
              <a:rPr lang="en-IN" sz="2400" dirty="0">
                <a:latin typeface="Times New Roman" panose="02020603050405020304" pitchFamily="18" charset="0"/>
                <a:cs typeface="Times New Roman" panose="02020603050405020304" pitchFamily="18" charset="0"/>
              </a:rPr>
              <a:t>Artificial Neural Network is a Deep Learning model that draws inspiration from the neural structure of the human brain.</a:t>
            </a:r>
          </a:p>
          <a:p>
            <a:pPr marL="342900" indent="-342900" algn="just">
              <a:buFont typeface="Arial" panose="020B0604020202020204" pitchFamily="34" charset="0"/>
              <a:buChar char="•"/>
              <a:defRPr/>
            </a:pPr>
            <a:r>
              <a:rPr lang="en-IN" sz="2400" dirty="0">
                <a:latin typeface="Times New Roman" panose="02020603050405020304" pitchFamily="18" charset="0"/>
                <a:cs typeface="Times New Roman" panose="02020603050405020304" pitchFamily="18" charset="0"/>
              </a:rPr>
              <a:t>An artificial neural network (ANN) is the piece of a computing system designed to simulate the way the human brain </a:t>
            </a:r>
            <a:r>
              <a:rPr lang="en-IN" sz="2400" dirty="0" err="1">
                <a:latin typeface="Times New Roman" panose="02020603050405020304" pitchFamily="18" charset="0"/>
                <a:cs typeface="Times New Roman" panose="02020603050405020304" pitchFamily="18" charset="0"/>
              </a:rPr>
              <a:t>analyzes</a:t>
            </a:r>
            <a:r>
              <a:rPr lang="en-IN" sz="2400" dirty="0">
                <a:latin typeface="Times New Roman" panose="02020603050405020304" pitchFamily="18" charset="0"/>
                <a:cs typeface="Times New Roman" panose="02020603050405020304" pitchFamily="18" charset="0"/>
              </a:rPr>
              <a:t> and processes information.</a:t>
            </a:r>
          </a:p>
          <a:p>
            <a:pPr marL="342900" indent="-342900" algn="just">
              <a:buFont typeface="Arial" panose="020B0604020202020204" pitchFamily="34" charset="0"/>
              <a:buChar char="•"/>
              <a:defRPr/>
            </a:pPr>
            <a:r>
              <a:rPr lang="en-IN" sz="2400" dirty="0">
                <a:latin typeface="Times New Roman" panose="02020603050405020304" pitchFamily="18" charset="0"/>
                <a:cs typeface="Times New Roman" panose="02020603050405020304" pitchFamily="18" charset="0"/>
              </a:rPr>
              <a:t>ANNs have self-learning capabilities that enable them to produce better results as more data becomes available.</a:t>
            </a:r>
          </a:p>
          <a:p>
            <a:pPr algn="just">
              <a:defRPr/>
            </a:pPr>
            <a:endParaRPr lang="en-US" dirty="0"/>
          </a:p>
        </p:txBody>
      </p:sp>
      <p:pic>
        <p:nvPicPr>
          <p:cNvPr id="13318" name="Picture 6">
            <a:extLst>
              <a:ext uri="{FF2B5EF4-FFF2-40B4-BE49-F238E27FC236}">
                <a16:creationId xmlns:a16="http://schemas.microsoft.com/office/drawing/2014/main" id="{E467B726-265F-4515-B224-C4B33B5A2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236" y="4018414"/>
            <a:ext cx="447357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TextBox 7">
            <a:extLst>
              <a:ext uri="{FF2B5EF4-FFF2-40B4-BE49-F238E27FC236}">
                <a16:creationId xmlns:a16="http://schemas.microsoft.com/office/drawing/2014/main" id="{82C75CBA-AB5A-40E2-BCCC-7160A3BBB35D}"/>
              </a:ext>
            </a:extLst>
          </p:cNvPr>
          <p:cNvSpPr txBox="1">
            <a:spLocks noChangeArrowheads="1"/>
          </p:cNvSpPr>
          <p:nvPr/>
        </p:nvSpPr>
        <p:spPr bwMode="auto">
          <a:xfrm>
            <a:off x="1727200" y="4114800"/>
            <a:ext cx="2535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latin typeface="Times New Roman" panose="02020603050405020304" pitchFamily="18" charset="0"/>
              </a:rPr>
              <a:t>Structure of ANN: </a:t>
            </a:r>
          </a:p>
        </p:txBody>
      </p:sp>
      <p:sp>
        <p:nvSpPr>
          <p:cNvPr id="8" name="Rectangle 7">
            <a:extLst>
              <a:ext uri="{FF2B5EF4-FFF2-40B4-BE49-F238E27FC236}">
                <a16:creationId xmlns:a16="http://schemas.microsoft.com/office/drawing/2014/main" id="{75C4F2C7-109D-42EF-BC52-1A20D1733231}"/>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B8FEF0FB-FC2A-48D2-B816-B3430BDA61C1}"/>
              </a:ext>
            </a:extLst>
          </p:cNvPr>
          <p:cNvCxnSpPr/>
          <p:nvPr/>
        </p:nvCxnSpPr>
        <p:spPr>
          <a:xfrm>
            <a:off x="152400" y="9144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398</TotalTime>
  <Words>4104</Words>
  <Application>Microsoft Office PowerPoint</Application>
  <PresentationFormat>Widescreen</PresentationFormat>
  <Paragraphs>381</Paragraphs>
  <Slides>69</Slides>
  <Notes>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82" baseType="lpstr">
      <vt:lpstr>Arial</vt:lpstr>
      <vt:lpstr>Calibri</vt:lpstr>
      <vt:lpstr>Calibri Light</vt:lpstr>
      <vt:lpstr>Californian FB</vt:lpstr>
      <vt:lpstr>Cambria Math</vt:lpstr>
      <vt:lpstr>sohne</vt:lpstr>
      <vt:lpstr>source-serif-pro</vt:lpstr>
      <vt:lpstr>Times New Roman</vt:lpstr>
      <vt:lpstr>TimesNewRomanPS</vt:lpstr>
      <vt:lpstr>TimesNewRomanPSMT</vt:lpstr>
      <vt:lpstr>ZapfDingbats</vt:lpstr>
      <vt:lpstr>Office Theme</vt:lpstr>
      <vt:lpstr>Equation</vt:lpstr>
      <vt:lpstr>Data Science Unit-V   From: Tom M. Mitchell, Machine Learning, India Edition 2013, McGraw Hill  Education. </vt:lpstr>
      <vt:lpstr>CONTENT</vt:lpstr>
      <vt:lpstr>Introduction: How can we answer this problems?</vt:lpstr>
      <vt:lpstr>When to consider Neural Networks ?</vt:lpstr>
      <vt:lpstr>INTRODUCTION</vt:lpstr>
      <vt:lpstr>Biological Motivation</vt:lpstr>
      <vt:lpstr>Facts of Human Neurobiology</vt:lpstr>
      <vt:lpstr>Neuron</vt:lpstr>
      <vt:lpstr>What Is an Artificial Neural Network (ANN)?  </vt:lpstr>
      <vt:lpstr>PowerPoint Presentation</vt:lpstr>
      <vt:lpstr>Properties of ANNs</vt:lpstr>
      <vt:lpstr>ANN Architecture:</vt:lpstr>
      <vt:lpstr>Activation Functions</vt:lpstr>
      <vt:lpstr>Activation Functions:</vt:lpstr>
      <vt:lpstr> Why nonlinear Activation function: (ex: sigmoid)</vt:lpstr>
      <vt:lpstr>Why nonlinear Activation function: (ex: sigmoid)</vt:lpstr>
      <vt:lpstr>PowerPoint Presentation</vt:lpstr>
      <vt:lpstr>Role of Bias: </vt:lpstr>
      <vt:lpstr>Types of Activation functions</vt:lpstr>
      <vt:lpstr>Types of Activation functions</vt:lpstr>
      <vt:lpstr>Neural Networks representation</vt:lpstr>
      <vt:lpstr>PowerPoint Presentation</vt:lpstr>
      <vt:lpstr>APPROPRIATE PROBLEMS FOR  NEURAL NETWORK LEARNING</vt:lpstr>
      <vt:lpstr>Architectures of Artificial Neural Networks</vt:lpstr>
      <vt:lpstr>Architectures of Artificial Neural Networks</vt:lpstr>
      <vt:lpstr>Single-Layer Feedforward Architecture</vt:lpstr>
      <vt:lpstr>Multi-Layer Feedforward Architecture</vt:lpstr>
      <vt:lpstr>Recurrent or Feedback Architecture</vt:lpstr>
      <vt:lpstr>Mesh Architectures</vt:lpstr>
      <vt:lpstr>PERCEPTRONS</vt:lpstr>
      <vt:lpstr>PowerPoint Presentation</vt:lpstr>
      <vt:lpstr>PowerPoint Presentation</vt:lpstr>
      <vt:lpstr>PowerPoint Presentation</vt:lpstr>
      <vt:lpstr>Representational Power of Perceptrons</vt:lpstr>
      <vt:lpstr>The Perceptron Training Rule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Gradient Descent and the Delta Rule</vt:lpstr>
      <vt:lpstr>Gradient Descent and the Delta Rule</vt:lpstr>
      <vt:lpstr>To derive a weight learning rule for linear units, specify a measure for the training  error of a hypothesis (weight vector), relative to the training examples.</vt:lpstr>
      <vt:lpstr>Visualizing the Hypothesis Space</vt:lpstr>
      <vt:lpstr>PowerPoint Presentation</vt:lpstr>
      <vt:lpstr>Derivation of the Gradient Descent Rule</vt:lpstr>
      <vt:lpstr>PowerPoint Presentation</vt:lpstr>
      <vt:lpstr>Calculate the gradient at each step. The vector of  differentiating E from Equation (2), as</vt:lpstr>
      <vt:lpstr>GRADIENT DESCENT algorithm for training a linear unit</vt:lpstr>
      <vt:lpstr>Features of Gradient Descent Algorithm</vt:lpstr>
      <vt:lpstr>Stochastic Approximation to Gradient Descent</vt:lpstr>
      <vt:lpstr>One way  to view this stochastic gradient descent is to consider a distinct error  function Ed ( w ) for each individual training example d as follows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ARTIFICIAL NEURAL NETWORKS</dc:title>
  <cp:lastModifiedBy>Subhash Chandra N</cp:lastModifiedBy>
  <cp:revision>70</cp:revision>
  <dcterms:created xsi:type="dcterms:W3CDTF">2021-02-15T09:58:32Z</dcterms:created>
  <dcterms:modified xsi:type="dcterms:W3CDTF">2023-05-08T05:22:18Z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2021-02-15T00:00:00Z</vt:filetime>
  </property>
</Properties>
</file>